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7" r:id="rId4"/>
    <p:sldMasterId id="2147483980" r:id="rId5"/>
  </p:sldMasterIdLst>
  <p:notesMasterIdLst>
    <p:notesMasterId r:id="rId23"/>
  </p:notesMasterIdLst>
  <p:sldIdLst>
    <p:sldId id="557" r:id="rId6"/>
    <p:sldId id="611" r:id="rId7"/>
    <p:sldId id="477" r:id="rId8"/>
    <p:sldId id="484" r:id="rId9"/>
    <p:sldId id="617" r:id="rId10"/>
    <p:sldId id="481" r:id="rId11"/>
    <p:sldId id="298" r:id="rId12"/>
    <p:sldId id="272" r:id="rId13"/>
    <p:sldId id="614" r:id="rId14"/>
    <p:sldId id="589" r:id="rId15"/>
    <p:sldId id="615" r:id="rId16"/>
    <p:sldId id="607" r:id="rId17"/>
    <p:sldId id="487" r:id="rId18"/>
    <p:sldId id="489" r:id="rId19"/>
    <p:sldId id="601" r:id="rId20"/>
    <p:sldId id="600" r:id="rId21"/>
    <p:sldId id="623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Ratterree" initials="KR" lastIdx="1" clrIdx="0">
    <p:extLst>
      <p:ext uri="{19B8F6BF-5375-455C-9EA6-DF929625EA0E}">
        <p15:presenceInfo xmlns:p15="http://schemas.microsoft.com/office/powerpoint/2012/main" userId="S::kevin.ratterree@glhomes.com::d06a3710-eb2d-40e9-95d4-77a0590fcb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C7F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58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22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E33CF972-A37C-49C0-8C34-050C981B7AE6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A510E135-8CDA-4250-8873-EC2CDE6BF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Text with Clicks:</a:t>
            </a:r>
          </a:p>
          <a:p>
            <a:r>
              <a:rPr lang="en-US" dirty="0"/>
              <a:t>This </a:t>
            </a:r>
            <a:r>
              <a:rPr lang="en-US" b="1" dirty="0"/>
              <a:t>(CLICK)</a:t>
            </a:r>
            <a:r>
              <a:rPr lang="en-US" dirty="0"/>
              <a:t> is the Indian Trails Grove Property…</a:t>
            </a:r>
          </a:p>
          <a:p>
            <a:r>
              <a:rPr lang="en-US" dirty="0"/>
              <a:t>As currently approved…</a:t>
            </a:r>
          </a:p>
          <a:p>
            <a:r>
              <a:rPr lang="en-US" b="1" dirty="0"/>
              <a:t>(CLICK) </a:t>
            </a:r>
            <a:r>
              <a:rPr lang="en-US" dirty="0"/>
              <a:t>This is the 640 acres, ITID area…</a:t>
            </a:r>
          </a:p>
          <a:p>
            <a:r>
              <a:rPr lang="en-US" b="1" dirty="0"/>
              <a:t>(CLICK) </a:t>
            </a:r>
            <a:r>
              <a:rPr lang="en-US" dirty="0"/>
              <a:t>This is the 1,068 acres ITG Ag/Water Resources area…</a:t>
            </a:r>
          </a:p>
          <a:p>
            <a:r>
              <a:rPr lang="en-US" dirty="0"/>
              <a:t>This changes the developable area </a:t>
            </a:r>
            <a:r>
              <a:rPr lang="en-US" b="1" dirty="0"/>
              <a:t>(CLICK)</a:t>
            </a:r>
            <a:r>
              <a:rPr lang="en-US" dirty="0"/>
              <a:t> to 3,164 acres…</a:t>
            </a:r>
          </a:p>
          <a:p>
            <a:r>
              <a:rPr lang="en-US" b="1" dirty="0"/>
              <a:t>(CLICK)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E07FC-D1AA-7442-8AD9-48923D4EE2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5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Text with Clicks: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Under the new proposal…</a:t>
            </a:r>
          </a:p>
          <a:p>
            <a:r>
              <a:rPr lang="en-US" b="0" dirty="0"/>
              <a:t>We have the </a:t>
            </a:r>
            <a:r>
              <a:rPr lang="en-US" b="1" dirty="0"/>
              <a:t>(CLICK)</a:t>
            </a:r>
            <a:r>
              <a:rPr lang="en-US" dirty="0"/>
              <a:t> 4,866-acre Indian Trails Grove Property…</a:t>
            </a:r>
          </a:p>
          <a:p>
            <a:r>
              <a:rPr lang="en-US" b="1" dirty="0"/>
              <a:t>(CLICK) </a:t>
            </a:r>
            <a:r>
              <a:rPr lang="en-US" dirty="0"/>
              <a:t>There is the same proposed 640 acres, ITID area…</a:t>
            </a:r>
          </a:p>
          <a:p>
            <a:r>
              <a:rPr lang="en-US" b="1" dirty="0"/>
              <a:t>(CLICK) </a:t>
            </a:r>
            <a:r>
              <a:rPr lang="en-US" dirty="0"/>
              <a:t>Then we have the proposed 1,600 acres PBC Ag/Water Resources area…</a:t>
            </a:r>
          </a:p>
          <a:p>
            <a:r>
              <a:rPr lang="en-US" b="1" dirty="0"/>
              <a:t>(CLICK) </a:t>
            </a:r>
            <a:r>
              <a:rPr lang="en-US" dirty="0"/>
              <a:t>We also have the proposed 448 acres ITG Additional Preservation area…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changes the developable area </a:t>
            </a:r>
            <a:r>
              <a:rPr lang="en-US" b="1" dirty="0"/>
              <a:t>(CLICK)</a:t>
            </a:r>
            <a:r>
              <a:rPr lang="en-US" dirty="0"/>
              <a:t> to 2,178 acres…</a:t>
            </a:r>
          </a:p>
          <a:p>
            <a:r>
              <a:rPr lang="en-US" b="1" dirty="0"/>
              <a:t>(CLICK)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E07FC-D1AA-7442-8AD9-48923D4EE2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27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Text with Clicks:</a:t>
            </a:r>
          </a:p>
          <a:p>
            <a:r>
              <a:rPr lang="en-US" dirty="0"/>
              <a:t>This slide shows the Indian Trails Grove Property and </a:t>
            </a:r>
            <a:r>
              <a:rPr lang="en-US" dirty="0" err="1"/>
              <a:t>Hyder</a:t>
            </a:r>
            <a:r>
              <a:rPr lang="en-US" dirty="0"/>
              <a:t> West…</a:t>
            </a:r>
          </a:p>
          <a:p>
            <a:r>
              <a:rPr lang="en-US" dirty="0"/>
              <a:t>This area</a:t>
            </a:r>
            <a:r>
              <a:rPr lang="en-US" b="0" dirty="0"/>
              <a:t> </a:t>
            </a:r>
            <a:r>
              <a:rPr lang="en-US" b="1" dirty="0"/>
              <a:t>(CLICK) </a:t>
            </a:r>
            <a:r>
              <a:rPr lang="en-US" dirty="0"/>
              <a:t>is the</a:t>
            </a:r>
            <a:r>
              <a:rPr lang="en-US" b="0" dirty="0"/>
              <a:t> 1600 acres…</a:t>
            </a:r>
          </a:p>
          <a:p>
            <a:r>
              <a:rPr lang="en-US" b="0" dirty="0"/>
              <a:t>Then on </a:t>
            </a:r>
            <a:r>
              <a:rPr lang="en-US" b="0" dirty="0" err="1"/>
              <a:t>Hyder</a:t>
            </a:r>
            <a:r>
              <a:rPr lang="en-US" b="0" dirty="0"/>
              <a:t> West…</a:t>
            </a:r>
          </a:p>
          <a:p>
            <a:r>
              <a:rPr lang="en-US" b="1" dirty="0"/>
              <a:t>(CLICK) </a:t>
            </a:r>
            <a:r>
              <a:rPr lang="en-US" dirty="0"/>
              <a:t>100 Preserve Acres…</a:t>
            </a:r>
          </a:p>
          <a:p>
            <a:r>
              <a:rPr lang="en-US" dirty="0"/>
              <a:t>and </a:t>
            </a:r>
            <a:r>
              <a:rPr lang="en-US" b="1" dirty="0"/>
              <a:t>(CLICK)</a:t>
            </a:r>
            <a:r>
              <a:rPr lang="en-US" dirty="0"/>
              <a:t> 104 acres civic purposes…</a:t>
            </a:r>
          </a:p>
          <a:p>
            <a:r>
              <a:rPr lang="en-US" b="1" dirty="0"/>
              <a:t>(CLICK)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E07FC-D1AA-7442-8AD9-48923D4EE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89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Text with Clicks:</a:t>
            </a:r>
          </a:p>
          <a:p>
            <a:r>
              <a:rPr lang="en-US" dirty="0"/>
              <a:t>This </a:t>
            </a:r>
            <a:r>
              <a:rPr lang="en-US" b="0" dirty="0"/>
              <a:t>side-by-side graphic shows a comparison…</a:t>
            </a:r>
          </a:p>
          <a:p>
            <a:r>
              <a:rPr lang="en-US" b="0" dirty="0"/>
              <a:t>With the approved plan </a:t>
            </a:r>
            <a:r>
              <a:rPr lang="en-US" b="1" dirty="0"/>
              <a:t>(CLICK)</a:t>
            </a:r>
            <a:r>
              <a:rPr lang="en-US" b="0" dirty="0"/>
              <a:t> 1,708 acres is preserved…</a:t>
            </a:r>
          </a:p>
          <a:p>
            <a:r>
              <a:rPr lang="en-US" b="0" dirty="0"/>
              <a:t>Under the proposed plan </a:t>
            </a:r>
            <a:r>
              <a:rPr lang="en-US" b="1" dirty="0"/>
              <a:t>(CLICK)</a:t>
            </a:r>
            <a:r>
              <a:rPr lang="en-US" b="0" dirty="0"/>
              <a:t> 2,682 acres will be preserved…</a:t>
            </a:r>
          </a:p>
          <a:p>
            <a:r>
              <a:rPr lang="en-US" dirty="0"/>
              <a:t>The county would stand to gain…</a:t>
            </a:r>
          </a:p>
          <a:p>
            <a:r>
              <a:rPr lang="en-US" b="1" dirty="0"/>
              <a:t>(CLICK)</a:t>
            </a:r>
            <a:r>
              <a:rPr lang="en-US" b="0" dirty="0"/>
              <a:t> 974 additional acres…</a:t>
            </a:r>
          </a:p>
          <a:p>
            <a:r>
              <a:rPr lang="en-US" b="1" dirty="0"/>
              <a:t>(CLICK)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E07FC-D1AA-7442-8AD9-48923D4EE2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18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Sample Text with Clicks:</a:t>
            </a:r>
          </a:p>
          <a:p>
            <a:r>
              <a:rPr lang="en-US" b="0" dirty="0"/>
              <a:t>This chart shows…</a:t>
            </a:r>
          </a:p>
          <a:p>
            <a:r>
              <a:rPr lang="en-US" b="0" dirty="0"/>
              <a:t>The first line… </a:t>
            </a:r>
            <a:r>
              <a:rPr lang="en-US" b="1" dirty="0"/>
              <a:t>(CLICK)</a:t>
            </a:r>
            <a:r>
              <a:rPr lang="en-US" b="0" dirty="0"/>
              <a:t> Indian Trails…</a:t>
            </a:r>
          </a:p>
          <a:p>
            <a:r>
              <a:rPr lang="en-US" b="0" dirty="0"/>
              <a:t>The second/third line… </a:t>
            </a:r>
            <a:r>
              <a:rPr lang="en-US" b="1" dirty="0"/>
              <a:t>(CLICK)</a:t>
            </a:r>
            <a:r>
              <a:rPr lang="en-US" b="0" dirty="0"/>
              <a:t> </a:t>
            </a:r>
            <a:r>
              <a:rPr lang="en-US" b="0" dirty="0" err="1"/>
              <a:t>Hyder</a:t>
            </a:r>
            <a:r>
              <a:rPr lang="en-US" b="0" dirty="0"/>
              <a:t> West park dedication…</a:t>
            </a:r>
          </a:p>
          <a:p>
            <a:r>
              <a:rPr lang="en-US" b="0" dirty="0"/>
              <a:t>The fourth line… </a:t>
            </a:r>
            <a:r>
              <a:rPr lang="en-US" b="1" dirty="0"/>
              <a:t>(CLICK)</a:t>
            </a:r>
            <a:r>
              <a:rPr lang="en-US" b="0" dirty="0"/>
              <a:t> Civic Dedication…</a:t>
            </a:r>
          </a:p>
          <a:p>
            <a:pPr defTabSz="881390">
              <a:defRPr/>
            </a:pPr>
            <a:r>
              <a:rPr lang="en-US" b="0" dirty="0"/>
              <a:t>The fifth line… </a:t>
            </a:r>
            <a:r>
              <a:rPr lang="en-US" b="1" dirty="0"/>
              <a:t>(CLICK)</a:t>
            </a:r>
            <a:r>
              <a:rPr lang="en-US" b="0" dirty="0"/>
              <a:t> Totals…</a:t>
            </a:r>
          </a:p>
          <a:p>
            <a:pPr defTabSz="881390">
              <a:defRPr/>
            </a:pPr>
            <a:r>
              <a:rPr lang="en-US" b="1" dirty="0"/>
              <a:t>(CLICK)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E07FC-D1AA-7442-8AD9-48923D4EE2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1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Sample Text with Clicks:</a:t>
            </a:r>
          </a:p>
          <a:p>
            <a:r>
              <a:rPr lang="en-US" b="0" dirty="0"/>
              <a:t>This chart shows the workforce housing…</a:t>
            </a:r>
          </a:p>
          <a:p>
            <a:r>
              <a:rPr lang="en-US" b="0" dirty="0"/>
              <a:t>The first line… </a:t>
            </a:r>
            <a:r>
              <a:rPr lang="en-US" b="1" dirty="0"/>
              <a:t>(CLICK)</a:t>
            </a:r>
            <a:r>
              <a:rPr lang="en-US" b="0" dirty="0"/>
              <a:t> Indian Trails Grove…</a:t>
            </a:r>
          </a:p>
          <a:p>
            <a:r>
              <a:rPr lang="en-US" b="0" dirty="0"/>
              <a:t>The second line… </a:t>
            </a:r>
            <a:r>
              <a:rPr lang="en-US" b="1" dirty="0"/>
              <a:t>(CLICK)</a:t>
            </a:r>
            <a:r>
              <a:rPr lang="en-US" b="0" dirty="0"/>
              <a:t> </a:t>
            </a:r>
            <a:r>
              <a:rPr lang="en-US" b="0" dirty="0" err="1"/>
              <a:t>Hyder</a:t>
            </a:r>
            <a:r>
              <a:rPr lang="en-US" b="0" dirty="0"/>
              <a:t> West PUD &amp; Civic PUD…</a:t>
            </a:r>
          </a:p>
          <a:p>
            <a:r>
              <a:rPr lang="en-US" b="0" dirty="0"/>
              <a:t>The third line… </a:t>
            </a:r>
            <a:r>
              <a:rPr lang="en-US" b="1" dirty="0"/>
              <a:t>(CLICK)</a:t>
            </a:r>
            <a:r>
              <a:rPr lang="en-US" b="0" dirty="0"/>
              <a:t> Total WFH Units…</a:t>
            </a:r>
          </a:p>
          <a:p>
            <a:pPr defTabSz="881390">
              <a:defRPr/>
            </a:pPr>
            <a:r>
              <a:rPr lang="en-US" b="0" dirty="0"/>
              <a:t>The final line… </a:t>
            </a:r>
            <a:r>
              <a:rPr lang="en-US" b="1" dirty="0"/>
              <a:t>(CLICK)</a:t>
            </a:r>
            <a:r>
              <a:rPr lang="en-US" b="0" dirty="0"/>
              <a:t> </a:t>
            </a:r>
            <a:r>
              <a:rPr lang="en-US" b="0"/>
              <a:t>the Difference…</a:t>
            </a:r>
            <a:endParaRPr lang="en-US" b="0" dirty="0"/>
          </a:p>
          <a:p>
            <a:pPr defTabSz="881390">
              <a:defRPr/>
            </a:pPr>
            <a:r>
              <a:rPr lang="en-US" b="1" dirty="0"/>
              <a:t>(CLICK)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E07FC-D1AA-7442-8AD9-48923D4EE2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9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125B-A4FE-5304-01D8-70729357F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52BC7-1E75-C1DA-EA2C-EAD0D6C85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10504-4984-45B4-7D31-A21AEEC0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D2E68-EE7E-434A-A8B3-0F13265F36D6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3065F-7030-2396-0DAA-B437D7F8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1E79B-B1A6-9A41-6265-EB584BA4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5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F035-530E-739D-90BD-911E8D266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2B2B5-D9FE-F57C-D3DF-302B1B9A9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F41FB-D98E-13EB-155C-76AEA023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41BF9-6998-54E6-48E3-82326C68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83293-C480-136F-E387-65410FB5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1675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B93AC-4A2B-9039-255A-6C542FAB6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4C25C5-B5E9-838F-239E-31197B7A6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122A7-AA69-7228-3AD0-D7DADB166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27E2E-54DC-D5C7-C92D-7E4F907D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C551F-A95D-B2BF-4D18-965583739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611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6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D2E68-EE7E-434A-A8B3-0F13265F36D6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0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5390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9910-9CD6-4CD8-A932-EE45B08CEE84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73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6092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1576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33EE-C5E9-4674-9388-08CFC5025CA9}" type="datetime1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10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B6FE-9F66-495C-93B8-6B2FC1767869}" type="datetime1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184B-4972-67E8-8B29-4491ABFA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086B2-CB30-600F-1143-4C46290C8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CA73B-09B4-9D6C-1977-F6F575B88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7178D-DBF1-C6A0-574A-AA50948F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7A281-3210-CEE9-DE0D-4BD0125D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4918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7165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D936A-70E9-4BA5-AF69-550A5118FAF6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35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4634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36238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98362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428545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4071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306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9410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9AA34-71D2-816F-FB72-552F1173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A858F-9F2D-9A7A-1DAC-AD524AC06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E80B7-7ED2-1A26-820E-2656D673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9910-9CD6-4CD8-A932-EE45B08CEE84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2C14E-FEFA-7E04-2773-FEF15070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3F166-09C9-7BAF-5AAF-2FE83A82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4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BC74-2046-828A-3018-2BD33C86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AC3AC-C35B-1631-472F-53AAC84FE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1EB1C-6BDE-167D-BB60-5A0B0E5D8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145B3-D38F-199D-8416-50EDE5AC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9E829-8577-2459-40A7-475F47B6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298AD-29BD-7DBB-1288-C86F05C4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2138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D48D-4EB9-0262-85DF-24BB075E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65345-F023-698A-5634-8106E6CC1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A9AF9-51A8-FC79-C9C4-82F52770D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B0D03-1681-3BB5-2B59-AB5D01B05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88CB0-FF85-B7CC-ADA5-2C3AAE1A7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5B02F-5D4F-EC3F-690A-D0A50D27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5CDF16-14E8-B0E7-3D9B-329DB51C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44DC4-384C-A00D-4E19-67E449B8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68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E132-448F-7735-F3D5-0D6FB196D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51629-70D7-32E0-17E3-B14C8FC4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33EE-C5E9-4674-9388-08CFC5025CA9}" type="datetime1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52EC8-1AC9-A4A1-67FD-BD703FEB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CCCC6-F0B4-E5E9-D068-80419EBA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6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B5443-CF26-52D3-42D5-B5358B3C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B6FE-9F66-495C-93B8-6B2FC1767869}" type="datetime1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CEEDEA-59E5-0605-5C66-4C19CC80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C2A20-E4A4-3CAE-F8E8-04E3ED7F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0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121D-B7C9-1B79-8148-69F014267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16C8A-EFD2-49E6-08EF-0AAFA2E03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7CB63-98E8-EAD0-6B43-139C7647C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D53A7-E141-99FC-6DEC-827A053A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25698-9556-2962-2D99-86E12C22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829BA-183D-5BC1-3299-9C48024E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5550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A7ED-EB98-EAAC-1BD6-9621442C2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640698-CF3A-5C29-9A73-CD94F6D68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036F0-B059-93D7-3E56-E1AA5CED0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711E4-64C7-0293-0325-4603F6DD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D936A-70E9-4BA5-AF69-550A5118FAF6}" type="datetime1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AE310-1C28-8B76-01DA-48547EDB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89C70-EF86-F9F0-7343-9BD7AA30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4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8FA162-93BF-F7D6-F628-E0CF06CA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8E9B4-6B9C-15DC-A948-D6DA47D25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BF9B0-1B3F-ECCD-A6F2-F6DD7C67F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F83A4-A2B5-B3BD-5E9C-B0BC2B859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ADC2D-A383-202A-B936-EC089888D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F2BC-EA37-45C0-8D8C-17EE33A204D0}" type="datetime1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4688FB0-F955-477F-B88F-70B120FC8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52304-389F-4B27-8E89-B712F5A6A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285" y="401531"/>
            <a:ext cx="7860863" cy="57525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pPr marL="0" indent="0" algn="ctr">
              <a:buNone/>
            </a:pPr>
            <a:r>
              <a:rPr lang="en-US" sz="9600" dirty="0">
                <a:solidFill>
                  <a:srgbClr val="FFC000"/>
                </a:solidFill>
              </a:rPr>
              <a:t>GL PROPOSAL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4C777-E8FE-4076-A2A6-01E53C68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3713" y="6108192"/>
            <a:ext cx="548640" cy="548640"/>
          </a:xfrm>
          <a:prstGeom prst="ellipse">
            <a:avLst/>
          </a:prstGeom>
          <a:solidFill>
            <a:srgbClr val="808080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E4688FB0-F955-477F-B88F-70B120FC8F56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28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CB0786-2E1F-48F2-BDA1-20C1C71E6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27E9DDA-2F98-41AC-9C24-C38BC3FF5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0"/>
            <a:ext cx="963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0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37799-10BC-4321-0E3D-8FEE4D662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9880232-AF83-8947-F0B2-EC398EE1A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58608-0FDE-2366-7A4F-B0C9F91F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5F05408-6E63-B931-8181-AB427E1F5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1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244">
            <a:extLst>
              <a:ext uri="{FF2B5EF4-FFF2-40B4-BE49-F238E27FC236}">
                <a16:creationId xmlns:a16="http://schemas.microsoft.com/office/drawing/2014/main" id="{7D01D3A3-DCD6-2E4B-A3F3-5F52DCEEE5C5}"/>
              </a:ext>
            </a:extLst>
          </p:cNvPr>
          <p:cNvSpPr/>
          <p:nvPr/>
        </p:nvSpPr>
        <p:spPr>
          <a:xfrm>
            <a:off x="7077809" y="10614"/>
            <a:ext cx="51141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AF2C4ADA-60F6-2F4C-B66B-5A57B4C408DF}"/>
              </a:ext>
            </a:extLst>
          </p:cNvPr>
          <p:cNvSpPr/>
          <p:nvPr/>
        </p:nvSpPr>
        <p:spPr>
          <a:xfrm>
            <a:off x="8077719" y="1365652"/>
            <a:ext cx="3657600" cy="3808861"/>
          </a:xfrm>
          <a:prstGeom prst="rect">
            <a:avLst/>
          </a:prstGeom>
          <a:solidFill>
            <a:srgbClr val="757C7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0D5509DD-8653-A547-858A-AB5BA46617A8}"/>
              </a:ext>
            </a:extLst>
          </p:cNvPr>
          <p:cNvSpPr/>
          <p:nvPr/>
        </p:nvSpPr>
        <p:spPr>
          <a:xfrm>
            <a:off x="4222794" y="1365651"/>
            <a:ext cx="3657600" cy="3808861"/>
          </a:xfrm>
          <a:prstGeom prst="rect">
            <a:avLst/>
          </a:prstGeom>
          <a:solidFill>
            <a:srgbClr val="757C7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F7E43405-28DC-DC48-AE15-4AAA564A44D6}"/>
              </a:ext>
            </a:extLst>
          </p:cNvPr>
          <p:cNvSpPr/>
          <p:nvPr/>
        </p:nvSpPr>
        <p:spPr>
          <a:xfrm>
            <a:off x="478403" y="1891383"/>
            <a:ext cx="3657600" cy="3283129"/>
          </a:xfrm>
          <a:prstGeom prst="rect">
            <a:avLst/>
          </a:prstGeom>
          <a:solidFill>
            <a:srgbClr val="757C7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214B095D-5497-0848-B457-2A290986C37B}"/>
              </a:ext>
            </a:extLst>
          </p:cNvPr>
          <p:cNvSpPr/>
          <p:nvPr/>
        </p:nvSpPr>
        <p:spPr>
          <a:xfrm>
            <a:off x="534227" y="1937544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2726D762-1596-9040-B975-7AA0E5236D1D}"/>
              </a:ext>
            </a:extLst>
          </p:cNvPr>
          <p:cNvSpPr/>
          <p:nvPr/>
        </p:nvSpPr>
        <p:spPr>
          <a:xfrm>
            <a:off x="534227" y="2569946"/>
            <a:ext cx="3545952" cy="640080"/>
          </a:xfrm>
          <a:prstGeom prst="rect">
            <a:avLst/>
          </a:prstGeom>
          <a:solidFill>
            <a:srgbClr val="EBEF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6EA8B2A3-4137-B740-9D6F-9FED2E0F3096}"/>
              </a:ext>
            </a:extLst>
          </p:cNvPr>
          <p:cNvSpPr/>
          <p:nvPr/>
        </p:nvSpPr>
        <p:spPr>
          <a:xfrm>
            <a:off x="534227" y="3207178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6EB4A190-9662-EF44-8945-112362AB64F2}"/>
              </a:ext>
            </a:extLst>
          </p:cNvPr>
          <p:cNvSpPr/>
          <p:nvPr/>
        </p:nvSpPr>
        <p:spPr>
          <a:xfrm>
            <a:off x="534227" y="3849129"/>
            <a:ext cx="3545952" cy="640080"/>
          </a:xfrm>
          <a:prstGeom prst="rect">
            <a:avLst/>
          </a:prstGeom>
          <a:solidFill>
            <a:srgbClr val="EBEF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9B16BBEF-6727-E441-AAB1-B079000CA455}"/>
              </a:ext>
            </a:extLst>
          </p:cNvPr>
          <p:cNvSpPr/>
          <p:nvPr/>
        </p:nvSpPr>
        <p:spPr>
          <a:xfrm>
            <a:off x="534227" y="4483514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B9659964-0A18-B543-A340-52803DBF2D95}"/>
              </a:ext>
            </a:extLst>
          </p:cNvPr>
          <p:cNvSpPr/>
          <p:nvPr/>
        </p:nvSpPr>
        <p:spPr>
          <a:xfrm>
            <a:off x="-793" y="695103"/>
            <a:ext cx="12192000" cy="24860"/>
          </a:xfrm>
          <a:prstGeom prst="rect">
            <a:avLst/>
          </a:prstGeom>
          <a:solidFill>
            <a:schemeClr val="tx1">
              <a:lumMod val="85000"/>
              <a:lumOff val="15000"/>
              <a:alpha val="796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2AA8997A-3C4F-B542-8B43-EA31B52F32CA}"/>
              </a:ext>
            </a:extLst>
          </p:cNvPr>
          <p:cNvSpPr/>
          <p:nvPr/>
        </p:nvSpPr>
        <p:spPr>
          <a:xfrm>
            <a:off x="0" y="446"/>
            <a:ext cx="12192000" cy="694657"/>
          </a:xfrm>
          <a:prstGeom prst="rect">
            <a:avLst/>
          </a:prstGeom>
          <a:solidFill>
            <a:srgbClr val="D6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6" name="Text Header">
            <a:extLst>
              <a:ext uri="{FF2B5EF4-FFF2-40B4-BE49-F238E27FC236}">
                <a16:creationId xmlns:a16="http://schemas.microsoft.com/office/drawing/2014/main" id="{6376B763-B249-234B-BE94-5383E46E1313}"/>
              </a:ext>
            </a:extLst>
          </p:cNvPr>
          <p:cNvSpPr txBox="1"/>
          <p:nvPr/>
        </p:nvSpPr>
        <p:spPr>
          <a:xfrm>
            <a:off x="-1587" y="134542"/>
            <a:ext cx="12192790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4399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PALM BEACH COUNTY CONTROLLED LAND</a:t>
            </a:r>
          </a:p>
        </p:txBody>
      </p:sp>
      <p:sp>
        <p:nvSpPr>
          <p:cNvPr id="333" name="Text Header">
            <a:extLst>
              <a:ext uri="{FF2B5EF4-FFF2-40B4-BE49-F238E27FC236}">
                <a16:creationId xmlns:a16="http://schemas.microsoft.com/office/drawing/2014/main" id="{F45E542A-DD0F-B34B-9D6A-40879B953ADC}"/>
              </a:ext>
            </a:extLst>
          </p:cNvPr>
          <p:cNvSpPr txBox="1"/>
          <p:nvPr/>
        </p:nvSpPr>
        <p:spPr>
          <a:xfrm>
            <a:off x="4222794" y="1536153"/>
            <a:ext cx="3657600" cy="3266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Existing Acres</a:t>
            </a:r>
          </a:p>
        </p:txBody>
      </p:sp>
      <p:sp>
        <p:nvSpPr>
          <p:cNvPr id="334" name="Text Header">
            <a:extLst>
              <a:ext uri="{FF2B5EF4-FFF2-40B4-BE49-F238E27FC236}">
                <a16:creationId xmlns:a16="http://schemas.microsoft.com/office/drawing/2014/main" id="{F3C72487-E924-A147-81AD-8BE9245B74D2}"/>
              </a:ext>
            </a:extLst>
          </p:cNvPr>
          <p:cNvSpPr txBox="1"/>
          <p:nvPr/>
        </p:nvSpPr>
        <p:spPr>
          <a:xfrm>
            <a:off x="8091288" y="1536153"/>
            <a:ext cx="3644031" cy="3266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Proposed Acres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0EE1074-81D0-8B47-B7C8-37FCBBE6F353}"/>
              </a:ext>
            </a:extLst>
          </p:cNvPr>
          <p:cNvSpPr/>
          <p:nvPr/>
        </p:nvSpPr>
        <p:spPr>
          <a:xfrm>
            <a:off x="4278618" y="1937544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6FC623D-B364-6342-B0F4-56B9D241C11A}"/>
              </a:ext>
            </a:extLst>
          </p:cNvPr>
          <p:cNvSpPr/>
          <p:nvPr/>
        </p:nvSpPr>
        <p:spPr>
          <a:xfrm>
            <a:off x="4278618" y="2569946"/>
            <a:ext cx="3545952" cy="640080"/>
          </a:xfrm>
          <a:prstGeom prst="rect">
            <a:avLst/>
          </a:prstGeom>
          <a:solidFill>
            <a:srgbClr val="EBEF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B08D0CB-0DA8-7842-844F-8F43DE48FCB5}"/>
              </a:ext>
            </a:extLst>
          </p:cNvPr>
          <p:cNvSpPr/>
          <p:nvPr/>
        </p:nvSpPr>
        <p:spPr>
          <a:xfrm>
            <a:off x="4278618" y="3207178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BE01D13-D091-5D40-8DD1-1F2DFECFD9DA}"/>
              </a:ext>
            </a:extLst>
          </p:cNvPr>
          <p:cNvSpPr/>
          <p:nvPr/>
        </p:nvSpPr>
        <p:spPr>
          <a:xfrm>
            <a:off x="4278618" y="3849129"/>
            <a:ext cx="3545952" cy="640080"/>
          </a:xfrm>
          <a:prstGeom prst="rect">
            <a:avLst/>
          </a:prstGeom>
          <a:solidFill>
            <a:srgbClr val="EBEF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B20396C-0F90-E24F-910A-7C5E68ED126B}"/>
              </a:ext>
            </a:extLst>
          </p:cNvPr>
          <p:cNvSpPr/>
          <p:nvPr/>
        </p:nvSpPr>
        <p:spPr>
          <a:xfrm>
            <a:off x="4278618" y="4483514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5A265CA-337C-E947-9745-608CD0C7E20F}"/>
              </a:ext>
            </a:extLst>
          </p:cNvPr>
          <p:cNvSpPr/>
          <p:nvPr/>
        </p:nvSpPr>
        <p:spPr>
          <a:xfrm>
            <a:off x="8133543" y="1937544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2E56C5D-D042-054F-9025-CAF66A28D40B}"/>
              </a:ext>
            </a:extLst>
          </p:cNvPr>
          <p:cNvSpPr/>
          <p:nvPr/>
        </p:nvSpPr>
        <p:spPr>
          <a:xfrm>
            <a:off x="8133543" y="2569946"/>
            <a:ext cx="3545952" cy="640080"/>
          </a:xfrm>
          <a:prstGeom prst="rect">
            <a:avLst/>
          </a:prstGeom>
          <a:solidFill>
            <a:srgbClr val="EBEF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3CDC60B-85B6-AD42-8FD5-15B3B26197D4}"/>
              </a:ext>
            </a:extLst>
          </p:cNvPr>
          <p:cNvSpPr/>
          <p:nvPr/>
        </p:nvSpPr>
        <p:spPr>
          <a:xfrm>
            <a:off x="8133543" y="3207178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1D8FFEC-9B98-164B-807D-94671C4D367B}"/>
              </a:ext>
            </a:extLst>
          </p:cNvPr>
          <p:cNvSpPr/>
          <p:nvPr/>
        </p:nvSpPr>
        <p:spPr>
          <a:xfrm>
            <a:off x="8133543" y="3849129"/>
            <a:ext cx="3545952" cy="640080"/>
          </a:xfrm>
          <a:prstGeom prst="rect">
            <a:avLst/>
          </a:prstGeom>
          <a:solidFill>
            <a:srgbClr val="EBEFF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F1E00F3-1B60-FB47-BE0A-E2BD0D528C02}"/>
              </a:ext>
            </a:extLst>
          </p:cNvPr>
          <p:cNvSpPr/>
          <p:nvPr/>
        </p:nvSpPr>
        <p:spPr>
          <a:xfrm>
            <a:off x="8133543" y="4483514"/>
            <a:ext cx="3545952" cy="640080"/>
          </a:xfrm>
          <a:prstGeom prst="rect">
            <a:avLst/>
          </a:prstGeom>
          <a:solidFill>
            <a:srgbClr val="F7F8F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82E437BB-D069-994D-9A6D-C37CB20319D2}"/>
              </a:ext>
            </a:extLst>
          </p:cNvPr>
          <p:cNvGrpSpPr/>
          <p:nvPr/>
        </p:nvGrpSpPr>
        <p:grpSpPr>
          <a:xfrm>
            <a:off x="768098" y="2137803"/>
            <a:ext cx="10911398" cy="391597"/>
            <a:chOff x="1536396" y="3515057"/>
            <a:chExt cx="21825638" cy="783295"/>
          </a:xfrm>
        </p:grpSpPr>
        <p:sp>
          <p:nvSpPr>
            <p:cNvPr id="288" name="Text Header">
              <a:extLst>
                <a:ext uri="{FF2B5EF4-FFF2-40B4-BE49-F238E27FC236}">
                  <a16:creationId xmlns:a16="http://schemas.microsoft.com/office/drawing/2014/main" id="{4DE881EE-3F00-A147-B3E8-3166E126BB89}"/>
                </a:ext>
              </a:extLst>
            </p:cNvPr>
            <p:cNvSpPr txBox="1"/>
            <p:nvPr/>
          </p:nvSpPr>
          <p:spPr>
            <a:xfrm>
              <a:off x="1536396" y="3596031"/>
              <a:ext cx="6515592" cy="6533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650"/>
                </a:lnSpc>
              </a:pPr>
              <a:r>
                <a:rPr lang="en-US" sz="2400" dirty="0">
                  <a:solidFill>
                    <a:srgbClr val="FF0000"/>
                  </a:solidFill>
                  <a:latin typeface="Franklin Gothic Medium Cond" panose="020B0606030402020204" pitchFamily="34" charset="0"/>
                </a:rPr>
                <a:t>Indian Trails Ag/WR/OS</a:t>
              </a:r>
            </a:p>
          </p:txBody>
        </p:sp>
        <p:sp>
          <p:nvSpPr>
            <p:cNvPr id="290" name="Text Header">
              <a:extLst>
                <a:ext uri="{FF2B5EF4-FFF2-40B4-BE49-F238E27FC236}">
                  <a16:creationId xmlns:a16="http://schemas.microsoft.com/office/drawing/2014/main" id="{2C288986-7452-BF4F-9509-78945206F2D8}"/>
                </a:ext>
              </a:extLst>
            </p:cNvPr>
            <p:cNvSpPr txBox="1"/>
            <p:nvPr/>
          </p:nvSpPr>
          <p:spPr>
            <a:xfrm>
              <a:off x="8446686" y="3515057"/>
              <a:ext cx="7122197" cy="6725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400" dirty="0">
                  <a:solidFill>
                    <a:srgbClr val="FF0000"/>
                  </a:solidFill>
                  <a:latin typeface="Franklin Gothic Medium Cond" panose="020B0606030402020204" pitchFamily="34" charset="0"/>
                </a:rPr>
                <a:t>0</a:t>
              </a:r>
            </a:p>
          </p:txBody>
        </p:sp>
        <p:sp>
          <p:nvSpPr>
            <p:cNvPr id="292" name="Text Header">
              <a:extLst>
                <a:ext uri="{FF2B5EF4-FFF2-40B4-BE49-F238E27FC236}">
                  <a16:creationId xmlns:a16="http://schemas.microsoft.com/office/drawing/2014/main" id="{C1E189B3-594B-0148-9586-AED596B8D83D}"/>
                </a:ext>
              </a:extLst>
            </p:cNvPr>
            <p:cNvSpPr txBox="1"/>
            <p:nvPr/>
          </p:nvSpPr>
          <p:spPr>
            <a:xfrm>
              <a:off x="16269207" y="3625775"/>
              <a:ext cx="7092827" cy="6725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400" dirty="0">
                  <a:solidFill>
                    <a:srgbClr val="FF0000"/>
                  </a:solidFill>
                  <a:latin typeface="Franklin Gothic Medium Cond" panose="020B0606030402020204" pitchFamily="34" charset="0"/>
                </a:rPr>
                <a:t>1,600</a:t>
              </a: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72A54122-B60D-EC46-9440-E1DFF3B2DF97}"/>
              </a:ext>
            </a:extLst>
          </p:cNvPr>
          <p:cNvGrpSpPr/>
          <p:nvPr/>
        </p:nvGrpSpPr>
        <p:grpSpPr>
          <a:xfrm>
            <a:off x="768097" y="2792182"/>
            <a:ext cx="10980792" cy="339594"/>
            <a:chOff x="1536393" y="4824000"/>
            <a:chExt cx="21964444" cy="679278"/>
          </a:xfrm>
        </p:grpSpPr>
        <p:sp>
          <p:nvSpPr>
            <p:cNvPr id="294" name="Text Header">
              <a:extLst>
                <a:ext uri="{FF2B5EF4-FFF2-40B4-BE49-F238E27FC236}">
                  <a16:creationId xmlns:a16="http://schemas.microsoft.com/office/drawing/2014/main" id="{249BFAB7-41EB-F44F-BA66-083F2BD73C1A}"/>
                </a:ext>
              </a:extLst>
            </p:cNvPr>
            <p:cNvSpPr txBox="1"/>
            <p:nvPr/>
          </p:nvSpPr>
          <p:spPr>
            <a:xfrm>
              <a:off x="1536393" y="4824000"/>
              <a:ext cx="4756139" cy="6533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650"/>
                </a:lnSpc>
              </a:pPr>
              <a:r>
                <a:rPr lang="en-US" sz="2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Hyder</a:t>
              </a: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 West</a:t>
              </a:r>
            </a:p>
          </p:txBody>
        </p:sp>
        <p:sp>
          <p:nvSpPr>
            <p:cNvPr id="298" name="Text Header">
              <a:extLst>
                <a:ext uri="{FF2B5EF4-FFF2-40B4-BE49-F238E27FC236}">
                  <a16:creationId xmlns:a16="http://schemas.microsoft.com/office/drawing/2014/main" id="{A2A9F299-7E75-7D43-9237-DC5F2440A7A1}"/>
                </a:ext>
              </a:extLst>
            </p:cNvPr>
            <p:cNvSpPr txBox="1"/>
            <p:nvPr/>
          </p:nvSpPr>
          <p:spPr>
            <a:xfrm>
              <a:off x="19899450" y="4856865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endParaRPr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5791455D-C944-C649-AE72-21D7187A1278}"/>
              </a:ext>
            </a:extLst>
          </p:cNvPr>
          <p:cNvGrpSpPr/>
          <p:nvPr/>
        </p:nvGrpSpPr>
        <p:grpSpPr>
          <a:xfrm>
            <a:off x="1463393" y="3398973"/>
            <a:ext cx="10216103" cy="336247"/>
            <a:chOff x="2927168" y="6037746"/>
            <a:chExt cx="20434866" cy="672583"/>
          </a:xfrm>
        </p:grpSpPr>
        <p:sp>
          <p:nvSpPr>
            <p:cNvPr id="300" name="Text Header">
              <a:extLst>
                <a:ext uri="{FF2B5EF4-FFF2-40B4-BE49-F238E27FC236}">
                  <a16:creationId xmlns:a16="http://schemas.microsoft.com/office/drawing/2014/main" id="{02B7DF4A-DB7F-E345-BDBF-B4B142A8FBF6}"/>
                </a:ext>
              </a:extLst>
            </p:cNvPr>
            <p:cNvSpPr txBox="1"/>
            <p:nvPr/>
          </p:nvSpPr>
          <p:spPr>
            <a:xfrm>
              <a:off x="2927168" y="6045970"/>
              <a:ext cx="4898100" cy="6533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650"/>
                </a:lnSpc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- Park Dedication</a:t>
              </a:r>
            </a:p>
          </p:txBody>
        </p:sp>
        <p:sp>
          <p:nvSpPr>
            <p:cNvPr id="302" name="Text Header">
              <a:extLst>
                <a:ext uri="{FF2B5EF4-FFF2-40B4-BE49-F238E27FC236}">
                  <a16:creationId xmlns:a16="http://schemas.microsoft.com/office/drawing/2014/main" id="{E344A8D7-9703-3344-A28F-82FE04A74480}"/>
                </a:ext>
              </a:extLst>
            </p:cNvPr>
            <p:cNvSpPr txBox="1"/>
            <p:nvPr/>
          </p:nvSpPr>
          <p:spPr>
            <a:xfrm>
              <a:off x="8556125" y="6037750"/>
              <a:ext cx="7092827" cy="6725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0</a:t>
              </a:r>
            </a:p>
          </p:txBody>
        </p:sp>
        <p:sp>
          <p:nvSpPr>
            <p:cNvPr id="304" name="Text Header">
              <a:extLst>
                <a:ext uri="{FF2B5EF4-FFF2-40B4-BE49-F238E27FC236}">
                  <a16:creationId xmlns:a16="http://schemas.microsoft.com/office/drawing/2014/main" id="{FF1814E7-4C0F-604E-B96E-8C0C076DA40A}"/>
                </a:ext>
              </a:extLst>
            </p:cNvPr>
            <p:cNvSpPr txBox="1"/>
            <p:nvPr/>
          </p:nvSpPr>
          <p:spPr>
            <a:xfrm>
              <a:off x="16269205" y="6037746"/>
              <a:ext cx="7092829" cy="6725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100</a:t>
              </a:r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A6FCCE3C-2298-CA4A-A7A4-720BD4DFF648}"/>
              </a:ext>
            </a:extLst>
          </p:cNvPr>
          <p:cNvGrpSpPr/>
          <p:nvPr/>
        </p:nvGrpSpPr>
        <p:grpSpPr>
          <a:xfrm>
            <a:off x="1457965" y="4053150"/>
            <a:ext cx="10221531" cy="336250"/>
            <a:chOff x="2916310" y="7346259"/>
            <a:chExt cx="20445724" cy="672587"/>
          </a:xfrm>
        </p:grpSpPr>
        <p:sp>
          <p:nvSpPr>
            <p:cNvPr id="306" name="Text Header">
              <a:extLst>
                <a:ext uri="{FF2B5EF4-FFF2-40B4-BE49-F238E27FC236}">
                  <a16:creationId xmlns:a16="http://schemas.microsoft.com/office/drawing/2014/main" id="{546B5D9F-62C4-0D46-8FA1-BB8793AE3A50}"/>
                </a:ext>
              </a:extLst>
            </p:cNvPr>
            <p:cNvSpPr txBox="1"/>
            <p:nvPr/>
          </p:nvSpPr>
          <p:spPr>
            <a:xfrm>
              <a:off x="2916310" y="7352108"/>
              <a:ext cx="4908957" cy="6533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650"/>
                </a:lnSpc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- Civic Dedication</a:t>
              </a:r>
            </a:p>
          </p:txBody>
        </p:sp>
        <p:sp>
          <p:nvSpPr>
            <p:cNvPr id="308" name="Text Header">
              <a:extLst>
                <a:ext uri="{FF2B5EF4-FFF2-40B4-BE49-F238E27FC236}">
                  <a16:creationId xmlns:a16="http://schemas.microsoft.com/office/drawing/2014/main" id="{FBA5F895-5301-9745-8DAC-F11B314505CA}"/>
                </a:ext>
              </a:extLst>
            </p:cNvPr>
            <p:cNvSpPr txBox="1"/>
            <p:nvPr/>
          </p:nvSpPr>
          <p:spPr>
            <a:xfrm>
              <a:off x="8556122" y="7346267"/>
              <a:ext cx="7092831" cy="6725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0</a:t>
              </a:r>
            </a:p>
          </p:txBody>
        </p:sp>
        <p:sp>
          <p:nvSpPr>
            <p:cNvPr id="310" name="Text Header">
              <a:extLst>
                <a:ext uri="{FF2B5EF4-FFF2-40B4-BE49-F238E27FC236}">
                  <a16:creationId xmlns:a16="http://schemas.microsoft.com/office/drawing/2014/main" id="{DFF8881B-BB24-FC4D-9877-506BEB18E761}"/>
                </a:ext>
              </a:extLst>
            </p:cNvPr>
            <p:cNvSpPr txBox="1"/>
            <p:nvPr/>
          </p:nvSpPr>
          <p:spPr>
            <a:xfrm>
              <a:off x="16269205" y="7346259"/>
              <a:ext cx="7092829" cy="6725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25</a:t>
              </a:r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34C6BF1C-20A7-D145-A698-54B7F2136E17}"/>
              </a:ext>
            </a:extLst>
          </p:cNvPr>
          <p:cNvGrpSpPr/>
          <p:nvPr/>
        </p:nvGrpSpPr>
        <p:grpSpPr>
          <a:xfrm>
            <a:off x="768097" y="4717429"/>
            <a:ext cx="10911399" cy="590683"/>
            <a:chOff x="1536394" y="8675153"/>
            <a:chExt cx="21825640" cy="1181524"/>
          </a:xfrm>
        </p:grpSpPr>
        <p:sp>
          <p:nvSpPr>
            <p:cNvPr id="312" name="Text Header">
              <a:extLst>
                <a:ext uri="{FF2B5EF4-FFF2-40B4-BE49-F238E27FC236}">
                  <a16:creationId xmlns:a16="http://schemas.microsoft.com/office/drawing/2014/main" id="{B83CE087-4B1D-0444-A869-D3240E8C193A}"/>
                </a:ext>
              </a:extLst>
            </p:cNvPr>
            <p:cNvSpPr txBox="1"/>
            <p:nvPr/>
          </p:nvSpPr>
          <p:spPr>
            <a:xfrm>
              <a:off x="1536394" y="8694018"/>
              <a:ext cx="4756139" cy="700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650"/>
                </a:lnSpc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Totals</a:t>
              </a:r>
            </a:p>
          </p:txBody>
        </p:sp>
        <p:sp>
          <p:nvSpPr>
            <p:cNvPr id="314" name="Text Header">
              <a:extLst>
                <a:ext uri="{FF2B5EF4-FFF2-40B4-BE49-F238E27FC236}">
                  <a16:creationId xmlns:a16="http://schemas.microsoft.com/office/drawing/2014/main" id="{57B65BC7-E1E7-4E42-9CB1-2591C01FE621}"/>
                </a:ext>
              </a:extLst>
            </p:cNvPr>
            <p:cNvSpPr txBox="1"/>
            <p:nvPr/>
          </p:nvSpPr>
          <p:spPr>
            <a:xfrm>
              <a:off x="8556122" y="8675153"/>
              <a:ext cx="7092831" cy="719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0</a:t>
              </a:r>
            </a:p>
          </p:txBody>
        </p:sp>
        <p:sp>
          <p:nvSpPr>
            <p:cNvPr id="316" name="Text Header">
              <a:extLst>
                <a:ext uri="{FF2B5EF4-FFF2-40B4-BE49-F238E27FC236}">
                  <a16:creationId xmlns:a16="http://schemas.microsoft.com/office/drawing/2014/main" id="{82FE8010-2343-0148-9D88-C348EC3B8324}"/>
                </a:ext>
              </a:extLst>
            </p:cNvPr>
            <p:cNvSpPr txBox="1"/>
            <p:nvPr/>
          </p:nvSpPr>
          <p:spPr>
            <a:xfrm>
              <a:off x="16269204" y="8675169"/>
              <a:ext cx="7092830" cy="11815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1,725</a:t>
              </a:r>
            </a:p>
            <a:p>
              <a:pPr algn="ctr">
                <a:lnSpc>
                  <a:spcPts val="1800"/>
                </a:lnSpc>
              </a:pP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82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F9B45624-579C-0F45-B5F2-A519E00E35BF}"/>
              </a:ext>
            </a:extLst>
          </p:cNvPr>
          <p:cNvSpPr/>
          <p:nvPr/>
        </p:nvSpPr>
        <p:spPr>
          <a:xfrm>
            <a:off x="7077808" y="0"/>
            <a:ext cx="51141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4507E41-F725-AD47-91CE-4BE48D53C9DE}"/>
              </a:ext>
            </a:extLst>
          </p:cNvPr>
          <p:cNvGrpSpPr/>
          <p:nvPr/>
        </p:nvGrpSpPr>
        <p:grpSpPr>
          <a:xfrm>
            <a:off x="8077720" y="1365652"/>
            <a:ext cx="3713327" cy="2857650"/>
            <a:chOff x="16157542" y="2291109"/>
            <a:chExt cx="7427621" cy="571604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97AC5D0-86BB-6A47-AA1C-67BADC1686DF}"/>
                </a:ext>
              </a:extLst>
            </p:cNvPr>
            <p:cNvSpPr/>
            <p:nvPr/>
          </p:nvSpPr>
          <p:spPr>
            <a:xfrm>
              <a:off x="16157542" y="2291109"/>
              <a:ext cx="7427621" cy="5716045"/>
            </a:xfrm>
            <a:prstGeom prst="rect">
              <a:avLst/>
            </a:prstGeom>
            <a:solidFill>
              <a:srgbClr val="757C7F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46DB0E8-E52A-F045-A4A3-F912F51F67E6}"/>
                </a:ext>
              </a:extLst>
            </p:cNvPr>
            <p:cNvSpPr/>
            <p:nvPr/>
          </p:nvSpPr>
          <p:spPr>
            <a:xfrm>
              <a:off x="16213752" y="3421415"/>
              <a:ext cx="7315200" cy="1130306"/>
            </a:xfrm>
            <a:prstGeom prst="rect">
              <a:avLst/>
            </a:prstGeom>
            <a:solidFill>
              <a:srgbClr val="F7F8F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A0C7838-BD13-194A-8B55-C98868EC3612}"/>
                </a:ext>
              </a:extLst>
            </p:cNvPr>
            <p:cNvSpPr/>
            <p:nvPr/>
          </p:nvSpPr>
          <p:spPr>
            <a:xfrm>
              <a:off x="16213752" y="4551721"/>
              <a:ext cx="7315200" cy="1130306"/>
            </a:xfrm>
            <a:prstGeom prst="rect">
              <a:avLst/>
            </a:prstGeom>
            <a:solidFill>
              <a:srgbClr val="EBEFF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5DDDC1A-3B95-8841-AC0D-F203B8A85F98}"/>
                </a:ext>
              </a:extLst>
            </p:cNvPr>
            <p:cNvSpPr/>
            <p:nvPr/>
          </p:nvSpPr>
          <p:spPr>
            <a:xfrm>
              <a:off x="16213752" y="5682027"/>
              <a:ext cx="7315200" cy="1130306"/>
            </a:xfrm>
            <a:prstGeom prst="rect">
              <a:avLst/>
            </a:prstGeom>
            <a:solidFill>
              <a:srgbClr val="F7F8F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CACECC1-5479-664E-81DE-6CC87B22BA9B}"/>
                </a:ext>
              </a:extLst>
            </p:cNvPr>
            <p:cNvSpPr/>
            <p:nvPr/>
          </p:nvSpPr>
          <p:spPr>
            <a:xfrm>
              <a:off x="16213752" y="6809766"/>
              <a:ext cx="7315200" cy="1130306"/>
            </a:xfrm>
            <a:prstGeom prst="rect">
              <a:avLst/>
            </a:prstGeom>
            <a:solidFill>
              <a:srgbClr val="EBEFF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0" name="Text Header">
              <a:extLst>
                <a:ext uri="{FF2B5EF4-FFF2-40B4-BE49-F238E27FC236}">
                  <a16:creationId xmlns:a16="http://schemas.microsoft.com/office/drawing/2014/main" id="{BF52B973-E910-8B4A-890E-4F4313D5259C}"/>
                </a:ext>
              </a:extLst>
            </p:cNvPr>
            <p:cNvSpPr txBox="1"/>
            <p:nvPr/>
          </p:nvSpPr>
          <p:spPr>
            <a:xfrm>
              <a:off x="16213751" y="2366701"/>
              <a:ext cx="3657600" cy="110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Proposed</a:t>
              </a:r>
            </a:p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Units</a:t>
              </a:r>
            </a:p>
          </p:txBody>
        </p:sp>
        <p:sp>
          <p:nvSpPr>
            <p:cNvPr id="42" name="Text Header">
              <a:extLst>
                <a:ext uri="{FF2B5EF4-FFF2-40B4-BE49-F238E27FC236}">
                  <a16:creationId xmlns:a16="http://schemas.microsoft.com/office/drawing/2014/main" id="{88C1162B-262C-7649-A061-A4D62FFD92A8}"/>
                </a:ext>
              </a:extLst>
            </p:cNvPr>
            <p:cNvSpPr txBox="1"/>
            <p:nvPr/>
          </p:nvSpPr>
          <p:spPr>
            <a:xfrm>
              <a:off x="19871351" y="2366701"/>
              <a:ext cx="3657600" cy="110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WFH Units</a:t>
              </a:r>
            </a:p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Proposed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2A3AAB-6A57-4147-9CC7-DD8CA30E00EB}"/>
                </a:ext>
              </a:extLst>
            </p:cNvPr>
            <p:cNvCxnSpPr>
              <a:cxnSpLocks/>
              <a:stCxn id="48" idx="0"/>
              <a:endCxn id="55" idx="2"/>
            </p:cNvCxnSpPr>
            <p:nvPr/>
          </p:nvCxnSpPr>
          <p:spPr>
            <a:xfrm>
              <a:off x="19871352" y="3421415"/>
              <a:ext cx="0" cy="4518657"/>
            </a:xfrm>
            <a:prstGeom prst="line">
              <a:avLst/>
            </a:prstGeom>
            <a:ln w="50800">
              <a:solidFill>
                <a:srgbClr val="757C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321A20A-8D29-7648-A0EB-15E0ECC947FF}"/>
                </a:ext>
              </a:extLst>
            </p:cNvPr>
            <p:cNvCxnSpPr>
              <a:cxnSpLocks/>
            </p:cNvCxnSpPr>
            <p:nvPr/>
          </p:nvCxnSpPr>
          <p:spPr>
            <a:xfrm>
              <a:off x="19871354" y="2372757"/>
              <a:ext cx="0" cy="96995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6DCCC9D-B06A-DF48-AA26-3BF013187A00}"/>
              </a:ext>
            </a:extLst>
          </p:cNvPr>
          <p:cNvGrpSpPr/>
          <p:nvPr/>
        </p:nvGrpSpPr>
        <p:grpSpPr>
          <a:xfrm>
            <a:off x="4222794" y="1365652"/>
            <a:ext cx="3713327" cy="2857651"/>
            <a:chOff x="16157542" y="2291110"/>
            <a:chExt cx="7427621" cy="5716046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FC7AB61-70BD-C544-8CB0-CEC21EB006F2}"/>
                </a:ext>
              </a:extLst>
            </p:cNvPr>
            <p:cNvSpPr/>
            <p:nvPr/>
          </p:nvSpPr>
          <p:spPr>
            <a:xfrm>
              <a:off x="16157542" y="2291110"/>
              <a:ext cx="7427621" cy="5716046"/>
            </a:xfrm>
            <a:prstGeom prst="rect">
              <a:avLst/>
            </a:prstGeom>
            <a:solidFill>
              <a:srgbClr val="757C7F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BF259BF-3DA3-344D-8C2A-E77CF8E7658D}"/>
                </a:ext>
              </a:extLst>
            </p:cNvPr>
            <p:cNvSpPr/>
            <p:nvPr/>
          </p:nvSpPr>
          <p:spPr>
            <a:xfrm>
              <a:off x="16213752" y="3421415"/>
              <a:ext cx="7315200" cy="1130306"/>
            </a:xfrm>
            <a:prstGeom prst="rect">
              <a:avLst/>
            </a:prstGeom>
            <a:solidFill>
              <a:srgbClr val="F7F8F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B080873-B61E-7942-AAB6-0D5FEE43450B}"/>
                </a:ext>
              </a:extLst>
            </p:cNvPr>
            <p:cNvSpPr/>
            <p:nvPr/>
          </p:nvSpPr>
          <p:spPr>
            <a:xfrm>
              <a:off x="16213752" y="4551721"/>
              <a:ext cx="7315200" cy="1130306"/>
            </a:xfrm>
            <a:prstGeom prst="rect">
              <a:avLst/>
            </a:prstGeom>
            <a:solidFill>
              <a:srgbClr val="EBEFF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51224AE-0109-484F-81D2-71E718135E91}"/>
                </a:ext>
              </a:extLst>
            </p:cNvPr>
            <p:cNvSpPr/>
            <p:nvPr/>
          </p:nvSpPr>
          <p:spPr>
            <a:xfrm>
              <a:off x="16213752" y="5682027"/>
              <a:ext cx="7315200" cy="1130306"/>
            </a:xfrm>
            <a:prstGeom prst="rect">
              <a:avLst/>
            </a:prstGeom>
            <a:solidFill>
              <a:srgbClr val="F7F8F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9C81F55-7D1B-F742-9766-FDE7EC01354B}"/>
                </a:ext>
              </a:extLst>
            </p:cNvPr>
            <p:cNvSpPr/>
            <p:nvPr/>
          </p:nvSpPr>
          <p:spPr>
            <a:xfrm>
              <a:off x="16213752" y="6809766"/>
              <a:ext cx="7315200" cy="1130306"/>
            </a:xfrm>
            <a:prstGeom prst="rect">
              <a:avLst/>
            </a:prstGeom>
            <a:solidFill>
              <a:srgbClr val="EBEFF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5" name="Text Header">
              <a:extLst>
                <a:ext uri="{FF2B5EF4-FFF2-40B4-BE49-F238E27FC236}">
                  <a16:creationId xmlns:a16="http://schemas.microsoft.com/office/drawing/2014/main" id="{70405051-E40E-5A48-83BC-16331F494F18}"/>
                </a:ext>
              </a:extLst>
            </p:cNvPr>
            <p:cNvSpPr txBox="1"/>
            <p:nvPr/>
          </p:nvSpPr>
          <p:spPr>
            <a:xfrm>
              <a:off x="16213751" y="2366702"/>
              <a:ext cx="3657600" cy="110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Approved</a:t>
              </a:r>
            </a:p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Units</a:t>
              </a:r>
            </a:p>
          </p:txBody>
        </p:sp>
        <p:sp>
          <p:nvSpPr>
            <p:cNvPr id="106" name="Text Header">
              <a:extLst>
                <a:ext uri="{FF2B5EF4-FFF2-40B4-BE49-F238E27FC236}">
                  <a16:creationId xmlns:a16="http://schemas.microsoft.com/office/drawing/2014/main" id="{EC0D9E78-F3C0-724F-9BFF-34CA98909F1B}"/>
                </a:ext>
              </a:extLst>
            </p:cNvPr>
            <p:cNvSpPr txBox="1"/>
            <p:nvPr/>
          </p:nvSpPr>
          <p:spPr>
            <a:xfrm>
              <a:off x="19871351" y="2366702"/>
              <a:ext cx="3657600" cy="110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WFH Units</a:t>
              </a:r>
            </a:p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Required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2B70B63-94E4-2044-B298-C4955DFEF828}"/>
                </a:ext>
              </a:extLst>
            </p:cNvPr>
            <p:cNvCxnSpPr>
              <a:cxnSpLocks/>
              <a:stCxn id="98" idx="0"/>
              <a:endCxn id="101" idx="2"/>
            </p:cNvCxnSpPr>
            <p:nvPr/>
          </p:nvCxnSpPr>
          <p:spPr>
            <a:xfrm>
              <a:off x="19871352" y="3421415"/>
              <a:ext cx="0" cy="4518657"/>
            </a:xfrm>
            <a:prstGeom prst="line">
              <a:avLst/>
            </a:prstGeom>
            <a:ln w="50800">
              <a:solidFill>
                <a:srgbClr val="757C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C9560A6-8975-2745-ABE4-7A771EE2E979}"/>
                </a:ext>
              </a:extLst>
            </p:cNvPr>
            <p:cNvCxnSpPr>
              <a:cxnSpLocks/>
            </p:cNvCxnSpPr>
            <p:nvPr/>
          </p:nvCxnSpPr>
          <p:spPr>
            <a:xfrm>
              <a:off x="19871354" y="2372757"/>
              <a:ext cx="0" cy="96995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BBC3C13-E8B6-B840-B741-6036802D4E6F}"/>
              </a:ext>
            </a:extLst>
          </p:cNvPr>
          <p:cNvGrpSpPr/>
          <p:nvPr/>
        </p:nvGrpSpPr>
        <p:grpSpPr>
          <a:xfrm>
            <a:off x="308327" y="1894288"/>
            <a:ext cx="3772867" cy="2331920"/>
            <a:chOff x="16378639" y="3342709"/>
            <a:chExt cx="7206523" cy="4664447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EEFB4B9-95E5-9045-93EC-E8BCAF9F0ED9}"/>
                </a:ext>
              </a:extLst>
            </p:cNvPr>
            <p:cNvSpPr/>
            <p:nvPr/>
          </p:nvSpPr>
          <p:spPr>
            <a:xfrm>
              <a:off x="16378639" y="3342709"/>
              <a:ext cx="7206523" cy="4664447"/>
            </a:xfrm>
            <a:prstGeom prst="rect">
              <a:avLst/>
            </a:prstGeom>
            <a:solidFill>
              <a:srgbClr val="757C7F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25FC0C2-0B92-D14D-9627-C301E75856DA}"/>
                </a:ext>
              </a:extLst>
            </p:cNvPr>
            <p:cNvSpPr/>
            <p:nvPr/>
          </p:nvSpPr>
          <p:spPr>
            <a:xfrm>
              <a:off x="16436122" y="3421415"/>
              <a:ext cx="7092829" cy="1130306"/>
            </a:xfrm>
            <a:prstGeom prst="rect">
              <a:avLst/>
            </a:prstGeom>
            <a:solidFill>
              <a:srgbClr val="F7F8F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B702CC3-35BA-2143-BA2B-C392BAE411E8}"/>
                </a:ext>
              </a:extLst>
            </p:cNvPr>
            <p:cNvSpPr/>
            <p:nvPr/>
          </p:nvSpPr>
          <p:spPr>
            <a:xfrm>
              <a:off x="16436122" y="4551721"/>
              <a:ext cx="7092829" cy="1130306"/>
            </a:xfrm>
            <a:prstGeom prst="rect">
              <a:avLst/>
            </a:prstGeom>
            <a:solidFill>
              <a:srgbClr val="EBEFF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A83A39D-06DA-9C42-AB92-E5D04B888323}"/>
                </a:ext>
              </a:extLst>
            </p:cNvPr>
            <p:cNvSpPr/>
            <p:nvPr/>
          </p:nvSpPr>
          <p:spPr>
            <a:xfrm>
              <a:off x="16436122" y="5682027"/>
              <a:ext cx="7092829" cy="1130306"/>
            </a:xfrm>
            <a:prstGeom prst="rect">
              <a:avLst/>
            </a:prstGeom>
            <a:solidFill>
              <a:srgbClr val="F7F8F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8629E70-32F8-A44B-9B5B-C39137A6EB50}"/>
                </a:ext>
              </a:extLst>
            </p:cNvPr>
            <p:cNvSpPr/>
            <p:nvPr/>
          </p:nvSpPr>
          <p:spPr>
            <a:xfrm>
              <a:off x="16436122" y="6809766"/>
              <a:ext cx="7092829" cy="1130306"/>
            </a:xfrm>
            <a:prstGeom prst="rect">
              <a:avLst/>
            </a:prstGeom>
            <a:solidFill>
              <a:srgbClr val="EBEFF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DC2ADBA-E79F-6F48-B039-9E8EC8BF9AEC}"/>
              </a:ext>
            </a:extLst>
          </p:cNvPr>
          <p:cNvSpPr/>
          <p:nvPr/>
        </p:nvSpPr>
        <p:spPr>
          <a:xfrm>
            <a:off x="-793" y="695103"/>
            <a:ext cx="12192000" cy="24860"/>
          </a:xfrm>
          <a:prstGeom prst="rect">
            <a:avLst/>
          </a:prstGeom>
          <a:solidFill>
            <a:schemeClr val="tx1">
              <a:lumMod val="85000"/>
              <a:lumOff val="15000"/>
              <a:alpha val="796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88D9D3-6E28-1847-93D9-4A1F8301C539}"/>
              </a:ext>
            </a:extLst>
          </p:cNvPr>
          <p:cNvSpPr/>
          <p:nvPr/>
        </p:nvSpPr>
        <p:spPr>
          <a:xfrm>
            <a:off x="0" y="446"/>
            <a:ext cx="12192000" cy="694657"/>
          </a:xfrm>
          <a:prstGeom prst="rect">
            <a:avLst/>
          </a:prstGeom>
          <a:solidFill>
            <a:srgbClr val="D6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1" name="Text Header">
            <a:extLst>
              <a:ext uri="{FF2B5EF4-FFF2-40B4-BE49-F238E27FC236}">
                <a16:creationId xmlns:a16="http://schemas.microsoft.com/office/drawing/2014/main" id="{AF5E846C-B0C7-564C-B6E9-A4D491415FE0}"/>
              </a:ext>
            </a:extLst>
          </p:cNvPr>
          <p:cNvSpPr txBox="1"/>
          <p:nvPr/>
        </p:nvSpPr>
        <p:spPr>
          <a:xfrm>
            <a:off x="-1587" y="134542"/>
            <a:ext cx="12192790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4399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WORKFORCE HOUSING ANALYSIS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DC8DF1-B95F-954C-B4A3-88BFD0C11A5A}"/>
              </a:ext>
            </a:extLst>
          </p:cNvPr>
          <p:cNvGrpSpPr/>
          <p:nvPr/>
        </p:nvGrpSpPr>
        <p:grpSpPr>
          <a:xfrm>
            <a:off x="635712" y="2088701"/>
            <a:ext cx="11113177" cy="323927"/>
            <a:chOff x="1271590" y="3737389"/>
            <a:chExt cx="22229248" cy="647939"/>
          </a:xfrm>
        </p:grpSpPr>
        <p:sp>
          <p:nvSpPr>
            <p:cNvPr id="20" name="Text Header">
              <a:extLst>
                <a:ext uri="{FF2B5EF4-FFF2-40B4-BE49-F238E27FC236}">
                  <a16:creationId xmlns:a16="http://schemas.microsoft.com/office/drawing/2014/main" id="{7CFA419E-EF10-B643-BE55-433AA19476FE}"/>
                </a:ext>
              </a:extLst>
            </p:cNvPr>
            <p:cNvSpPr txBox="1"/>
            <p:nvPr/>
          </p:nvSpPr>
          <p:spPr>
            <a:xfrm>
              <a:off x="1271590" y="3737389"/>
              <a:ext cx="6551671" cy="620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ts val="165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Indian Trails Grove</a:t>
              </a:r>
            </a:p>
          </p:txBody>
        </p:sp>
        <p:sp>
          <p:nvSpPr>
            <p:cNvPr id="123" name="Text Header">
              <a:extLst>
                <a:ext uri="{FF2B5EF4-FFF2-40B4-BE49-F238E27FC236}">
                  <a16:creationId xmlns:a16="http://schemas.microsoft.com/office/drawing/2014/main" id="{0198DDDE-7181-424D-B20C-6222C96B1491}"/>
                </a:ext>
              </a:extLst>
            </p:cNvPr>
            <p:cNvSpPr txBox="1"/>
            <p:nvPr/>
          </p:nvSpPr>
          <p:spPr>
            <a:xfrm>
              <a:off x="8502895" y="3738913"/>
              <a:ext cx="3601387" cy="646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3,897</a:t>
              </a:r>
            </a:p>
          </p:txBody>
        </p:sp>
        <p:sp>
          <p:nvSpPr>
            <p:cNvPr id="131" name="Text Header">
              <a:extLst>
                <a:ext uri="{FF2B5EF4-FFF2-40B4-BE49-F238E27FC236}">
                  <a16:creationId xmlns:a16="http://schemas.microsoft.com/office/drawing/2014/main" id="{4F115AFA-18A3-D14B-B6BE-B3136BB25D08}"/>
                </a:ext>
              </a:extLst>
            </p:cNvPr>
            <p:cNvSpPr txBox="1"/>
            <p:nvPr/>
          </p:nvSpPr>
          <p:spPr>
            <a:xfrm>
              <a:off x="12188595" y="3738913"/>
              <a:ext cx="3601387" cy="646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390</a:t>
              </a:r>
            </a:p>
          </p:txBody>
        </p:sp>
        <p:sp>
          <p:nvSpPr>
            <p:cNvPr id="139" name="Text Header">
              <a:extLst>
                <a:ext uri="{FF2B5EF4-FFF2-40B4-BE49-F238E27FC236}">
                  <a16:creationId xmlns:a16="http://schemas.microsoft.com/office/drawing/2014/main" id="{54415198-1BE3-1344-BE86-CD9BAF3BB5B4}"/>
                </a:ext>
              </a:extLst>
            </p:cNvPr>
            <p:cNvSpPr txBox="1"/>
            <p:nvPr/>
          </p:nvSpPr>
          <p:spPr>
            <a:xfrm>
              <a:off x="16213745" y="3738913"/>
              <a:ext cx="3601387" cy="646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2,612</a:t>
              </a:r>
            </a:p>
          </p:txBody>
        </p:sp>
        <p:sp>
          <p:nvSpPr>
            <p:cNvPr id="147" name="Text Header">
              <a:extLst>
                <a:ext uri="{FF2B5EF4-FFF2-40B4-BE49-F238E27FC236}">
                  <a16:creationId xmlns:a16="http://schemas.microsoft.com/office/drawing/2014/main" id="{20CA0CB4-2457-E14C-9FE9-F885F2D7D114}"/>
                </a:ext>
              </a:extLst>
            </p:cNvPr>
            <p:cNvSpPr txBox="1"/>
            <p:nvPr/>
          </p:nvSpPr>
          <p:spPr>
            <a:xfrm>
              <a:off x="19899451" y="3738913"/>
              <a:ext cx="3601387" cy="646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261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7D932AE-A85C-9145-96ED-7A3DB607FB4C}"/>
              </a:ext>
            </a:extLst>
          </p:cNvPr>
          <p:cNvGrpSpPr/>
          <p:nvPr/>
        </p:nvGrpSpPr>
        <p:grpSpPr>
          <a:xfrm>
            <a:off x="338420" y="2647215"/>
            <a:ext cx="11410469" cy="324314"/>
            <a:chOff x="676928" y="4854565"/>
            <a:chExt cx="22823909" cy="648711"/>
          </a:xfrm>
        </p:grpSpPr>
        <p:sp>
          <p:nvSpPr>
            <p:cNvPr id="21" name="Text Header">
              <a:extLst>
                <a:ext uri="{FF2B5EF4-FFF2-40B4-BE49-F238E27FC236}">
                  <a16:creationId xmlns:a16="http://schemas.microsoft.com/office/drawing/2014/main" id="{981F5B95-A5BB-2743-BB75-4FD41A4CB100}"/>
                </a:ext>
              </a:extLst>
            </p:cNvPr>
            <p:cNvSpPr txBox="1"/>
            <p:nvPr/>
          </p:nvSpPr>
          <p:spPr>
            <a:xfrm>
              <a:off x="676928" y="4854565"/>
              <a:ext cx="7323639" cy="620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ts val="1650"/>
                </a:lnSpc>
              </a:pPr>
              <a:r>
                <a:rPr lang="en-US" sz="17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Hyder</a:t>
              </a: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 West PUD and </a:t>
              </a:r>
              <a:r>
                <a:rPr lang="en-US" sz="17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Hyder</a:t>
              </a: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 West Civic PUD</a:t>
              </a:r>
            </a:p>
          </p:txBody>
        </p:sp>
        <p:sp>
          <p:nvSpPr>
            <p:cNvPr id="124" name="Text Header">
              <a:extLst>
                <a:ext uri="{FF2B5EF4-FFF2-40B4-BE49-F238E27FC236}">
                  <a16:creationId xmlns:a16="http://schemas.microsoft.com/office/drawing/2014/main" id="{62200290-4388-5D4A-B230-C801127A6355}"/>
                </a:ext>
              </a:extLst>
            </p:cNvPr>
            <p:cNvSpPr txBox="1"/>
            <p:nvPr/>
          </p:nvSpPr>
          <p:spPr>
            <a:xfrm>
              <a:off x="8502894" y="4856863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0</a:t>
              </a:r>
            </a:p>
          </p:txBody>
        </p:sp>
        <p:sp>
          <p:nvSpPr>
            <p:cNvPr id="132" name="Text Header">
              <a:extLst>
                <a:ext uri="{FF2B5EF4-FFF2-40B4-BE49-F238E27FC236}">
                  <a16:creationId xmlns:a16="http://schemas.microsoft.com/office/drawing/2014/main" id="{D43302E4-D369-AC4D-BE9D-03744BF27BD5}"/>
                </a:ext>
              </a:extLst>
            </p:cNvPr>
            <p:cNvSpPr txBox="1"/>
            <p:nvPr/>
          </p:nvSpPr>
          <p:spPr>
            <a:xfrm>
              <a:off x="12188594" y="4856863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0</a:t>
              </a:r>
            </a:p>
          </p:txBody>
        </p:sp>
        <p:sp>
          <p:nvSpPr>
            <p:cNvPr id="140" name="Text Header">
              <a:extLst>
                <a:ext uri="{FF2B5EF4-FFF2-40B4-BE49-F238E27FC236}">
                  <a16:creationId xmlns:a16="http://schemas.microsoft.com/office/drawing/2014/main" id="{8565C661-5625-A040-B339-2213D11C62ED}"/>
                </a:ext>
              </a:extLst>
            </p:cNvPr>
            <p:cNvSpPr txBox="1"/>
            <p:nvPr/>
          </p:nvSpPr>
          <p:spPr>
            <a:xfrm>
              <a:off x="16213744" y="4856863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1,277</a:t>
              </a:r>
            </a:p>
          </p:txBody>
        </p:sp>
        <p:sp>
          <p:nvSpPr>
            <p:cNvPr id="148" name="Text Header">
              <a:extLst>
                <a:ext uri="{FF2B5EF4-FFF2-40B4-BE49-F238E27FC236}">
                  <a16:creationId xmlns:a16="http://schemas.microsoft.com/office/drawing/2014/main" id="{C0AF920C-A77C-7947-AF9D-A0B0DCDD92EB}"/>
                </a:ext>
              </a:extLst>
            </p:cNvPr>
            <p:cNvSpPr txBox="1"/>
            <p:nvPr/>
          </p:nvSpPr>
          <p:spPr>
            <a:xfrm>
              <a:off x="19899450" y="4856863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Medium Cond" panose="020B0606030402020204" pitchFamily="34" charset="0"/>
                </a:rPr>
                <a:t>277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8F72D15-8564-BA4A-8C0A-4B73276CEEB0}"/>
              </a:ext>
            </a:extLst>
          </p:cNvPr>
          <p:cNvGrpSpPr/>
          <p:nvPr/>
        </p:nvGrpSpPr>
        <p:grpSpPr>
          <a:xfrm>
            <a:off x="619911" y="3191844"/>
            <a:ext cx="11128977" cy="365916"/>
            <a:chOff x="1239984" y="5943968"/>
            <a:chExt cx="22260852" cy="731926"/>
          </a:xfrm>
        </p:grpSpPr>
        <p:sp>
          <p:nvSpPr>
            <p:cNvPr id="22" name="Text Header">
              <a:extLst>
                <a:ext uri="{FF2B5EF4-FFF2-40B4-BE49-F238E27FC236}">
                  <a16:creationId xmlns:a16="http://schemas.microsoft.com/office/drawing/2014/main" id="{06978F5A-5628-7F44-88FD-2BCD4BB03B8B}"/>
                </a:ext>
              </a:extLst>
            </p:cNvPr>
            <p:cNvSpPr txBox="1"/>
            <p:nvPr/>
          </p:nvSpPr>
          <p:spPr>
            <a:xfrm>
              <a:off x="1239984" y="5943968"/>
              <a:ext cx="6551671" cy="620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ts val="1650"/>
                </a:lnSpc>
              </a:pPr>
              <a:r>
                <a:rPr lang="en-US" sz="1700" dirty="0">
                  <a:latin typeface="Franklin Gothic Medium Cond" panose="020B0606030402020204" pitchFamily="34" charset="0"/>
                </a:rPr>
                <a:t>Total WFH Units</a:t>
              </a:r>
            </a:p>
          </p:txBody>
        </p:sp>
        <p:sp>
          <p:nvSpPr>
            <p:cNvPr id="125" name="Text Header">
              <a:extLst>
                <a:ext uri="{FF2B5EF4-FFF2-40B4-BE49-F238E27FC236}">
                  <a16:creationId xmlns:a16="http://schemas.microsoft.com/office/drawing/2014/main" id="{EF687282-7184-E547-B4A3-2EA55D53FBC4}"/>
                </a:ext>
              </a:extLst>
            </p:cNvPr>
            <p:cNvSpPr txBox="1"/>
            <p:nvPr/>
          </p:nvSpPr>
          <p:spPr>
            <a:xfrm>
              <a:off x="8502893" y="6000039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n-US" sz="1700" dirty="0">
                <a:solidFill>
                  <a:schemeClr val="accent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33" name="Text Header">
              <a:extLst>
                <a:ext uri="{FF2B5EF4-FFF2-40B4-BE49-F238E27FC236}">
                  <a16:creationId xmlns:a16="http://schemas.microsoft.com/office/drawing/2014/main" id="{91981C00-F6C7-264D-83D8-008F2C14764C}"/>
                </a:ext>
              </a:extLst>
            </p:cNvPr>
            <p:cNvSpPr txBox="1"/>
            <p:nvPr/>
          </p:nvSpPr>
          <p:spPr>
            <a:xfrm>
              <a:off x="12244817" y="6026915"/>
              <a:ext cx="3601387" cy="648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Franklin Gothic Medium Cond" panose="020B0606030402020204" pitchFamily="34" charset="0"/>
                </a:rPr>
                <a:t>390</a:t>
              </a:r>
            </a:p>
          </p:txBody>
        </p:sp>
        <p:sp>
          <p:nvSpPr>
            <p:cNvPr id="141" name="Text Header">
              <a:extLst>
                <a:ext uri="{FF2B5EF4-FFF2-40B4-BE49-F238E27FC236}">
                  <a16:creationId xmlns:a16="http://schemas.microsoft.com/office/drawing/2014/main" id="{05EDB7C8-85C2-BF45-9E47-1D97D62CF7F7}"/>
                </a:ext>
              </a:extLst>
            </p:cNvPr>
            <p:cNvSpPr txBox="1"/>
            <p:nvPr/>
          </p:nvSpPr>
          <p:spPr>
            <a:xfrm>
              <a:off x="16213743" y="6000039"/>
              <a:ext cx="3601387" cy="646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n-US" sz="1700" dirty="0">
                <a:solidFill>
                  <a:schemeClr val="accent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49" name="Text Header">
              <a:extLst>
                <a:ext uri="{FF2B5EF4-FFF2-40B4-BE49-F238E27FC236}">
                  <a16:creationId xmlns:a16="http://schemas.microsoft.com/office/drawing/2014/main" id="{E17CF8D1-2B3C-C74C-91BF-2FC35BD765C3}"/>
                </a:ext>
              </a:extLst>
            </p:cNvPr>
            <p:cNvSpPr txBox="1"/>
            <p:nvPr/>
          </p:nvSpPr>
          <p:spPr>
            <a:xfrm>
              <a:off x="19899449" y="6000039"/>
              <a:ext cx="3601387" cy="648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Franklin Gothic Medium Cond" panose="020B0606030402020204" pitchFamily="34" charset="0"/>
                </a:rPr>
                <a:t>538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A4B0896-8141-FD4E-A616-43B0DD138BCA}"/>
              </a:ext>
            </a:extLst>
          </p:cNvPr>
          <p:cNvGrpSpPr/>
          <p:nvPr/>
        </p:nvGrpSpPr>
        <p:grpSpPr>
          <a:xfrm>
            <a:off x="574532" y="3777464"/>
            <a:ext cx="11174356" cy="326767"/>
            <a:chOff x="1149214" y="7115354"/>
            <a:chExt cx="22351622" cy="653618"/>
          </a:xfrm>
        </p:grpSpPr>
        <p:sp>
          <p:nvSpPr>
            <p:cNvPr id="23" name="Text Header">
              <a:extLst>
                <a:ext uri="{FF2B5EF4-FFF2-40B4-BE49-F238E27FC236}">
                  <a16:creationId xmlns:a16="http://schemas.microsoft.com/office/drawing/2014/main" id="{0CF384D0-C517-ED4B-9EC7-66BA2A1CE6A4}"/>
                </a:ext>
              </a:extLst>
            </p:cNvPr>
            <p:cNvSpPr txBox="1"/>
            <p:nvPr/>
          </p:nvSpPr>
          <p:spPr>
            <a:xfrm>
              <a:off x="1149214" y="7115354"/>
              <a:ext cx="6551671" cy="620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ts val="1650"/>
                </a:lnSpc>
              </a:pPr>
              <a:r>
                <a:rPr lang="en-US" sz="1700" dirty="0">
                  <a:solidFill>
                    <a:schemeClr val="accent6"/>
                  </a:solidFill>
                  <a:latin typeface="Franklin Gothic Medium Cond" panose="020B0606030402020204" pitchFamily="34" charset="0"/>
                </a:rPr>
                <a:t>Difference</a:t>
              </a:r>
            </a:p>
          </p:txBody>
        </p:sp>
        <p:sp>
          <p:nvSpPr>
            <p:cNvPr id="126" name="Text Header">
              <a:extLst>
                <a:ext uri="{FF2B5EF4-FFF2-40B4-BE49-F238E27FC236}">
                  <a16:creationId xmlns:a16="http://schemas.microsoft.com/office/drawing/2014/main" id="{1D501152-C8F4-5A45-A3C7-711CCE1CB670}"/>
                </a:ext>
              </a:extLst>
            </p:cNvPr>
            <p:cNvSpPr txBox="1"/>
            <p:nvPr/>
          </p:nvSpPr>
          <p:spPr>
            <a:xfrm>
              <a:off x="8502893" y="7119993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34" name="Text Header">
              <a:extLst>
                <a:ext uri="{FF2B5EF4-FFF2-40B4-BE49-F238E27FC236}">
                  <a16:creationId xmlns:a16="http://schemas.microsoft.com/office/drawing/2014/main" id="{E1C9E214-7F6C-0F4F-85FF-70664439AEFF}"/>
                </a:ext>
              </a:extLst>
            </p:cNvPr>
            <p:cNvSpPr txBox="1"/>
            <p:nvPr/>
          </p:nvSpPr>
          <p:spPr>
            <a:xfrm>
              <a:off x="12188593" y="7119993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42" name="Text Header">
              <a:extLst>
                <a:ext uri="{FF2B5EF4-FFF2-40B4-BE49-F238E27FC236}">
                  <a16:creationId xmlns:a16="http://schemas.microsoft.com/office/drawing/2014/main" id="{578D4119-DD78-1C42-929F-8921FD91E5BF}"/>
                </a:ext>
              </a:extLst>
            </p:cNvPr>
            <p:cNvSpPr txBox="1"/>
            <p:nvPr/>
          </p:nvSpPr>
          <p:spPr>
            <a:xfrm>
              <a:off x="16213743" y="7119993"/>
              <a:ext cx="3601387" cy="6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50" name="Text Header">
              <a:extLst>
                <a:ext uri="{FF2B5EF4-FFF2-40B4-BE49-F238E27FC236}">
                  <a16:creationId xmlns:a16="http://schemas.microsoft.com/office/drawing/2014/main" id="{B2491999-0061-5148-BAC6-DEF8842629C5}"/>
                </a:ext>
              </a:extLst>
            </p:cNvPr>
            <p:cNvSpPr txBox="1"/>
            <p:nvPr/>
          </p:nvSpPr>
          <p:spPr>
            <a:xfrm>
              <a:off x="19899449" y="7119993"/>
              <a:ext cx="3601387" cy="648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chemeClr val="accent6"/>
                  </a:solidFill>
                  <a:latin typeface="Franklin Gothic Medium Cond" panose="020B0606030402020204" pitchFamily="34" charset="0"/>
                </a:rPr>
                <a:t>+148</a:t>
              </a:r>
            </a:p>
          </p:txBody>
        </p:sp>
      </p:grpSp>
      <p:sp>
        <p:nvSpPr>
          <p:cNvPr id="56" name="Text Header">
            <a:extLst>
              <a:ext uri="{FF2B5EF4-FFF2-40B4-BE49-F238E27FC236}">
                <a16:creationId xmlns:a16="http://schemas.microsoft.com/office/drawing/2014/main" id="{CD146661-E3AC-B94D-A08B-36FB2717AC06}"/>
              </a:ext>
            </a:extLst>
          </p:cNvPr>
          <p:cNvSpPr txBox="1"/>
          <p:nvPr/>
        </p:nvSpPr>
        <p:spPr>
          <a:xfrm>
            <a:off x="4222794" y="1037861"/>
            <a:ext cx="3713327" cy="3266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Existing</a:t>
            </a:r>
          </a:p>
        </p:txBody>
      </p:sp>
      <p:sp>
        <p:nvSpPr>
          <p:cNvPr id="57" name="Text Header">
            <a:extLst>
              <a:ext uri="{FF2B5EF4-FFF2-40B4-BE49-F238E27FC236}">
                <a16:creationId xmlns:a16="http://schemas.microsoft.com/office/drawing/2014/main" id="{9ABB3F95-F2C5-6049-9C7A-8640BC698D34}"/>
              </a:ext>
            </a:extLst>
          </p:cNvPr>
          <p:cNvSpPr txBox="1"/>
          <p:nvPr/>
        </p:nvSpPr>
        <p:spPr>
          <a:xfrm>
            <a:off x="8077720" y="1037861"/>
            <a:ext cx="3713327" cy="3266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25434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2B10-352E-4B07-90E7-ED47DB275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Hyder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West Civic PUD – Workforce Housing (WFH) Analysis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7F44495-BAFF-4C20-B77E-9D07FD06C1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682550"/>
              </p:ext>
            </p:extLst>
          </p:nvPr>
        </p:nvGraphicFramePr>
        <p:xfrm>
          <a:off x="2794000" y="1134465"/>
          <a:ext cx="6521450" cy="2245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1713">
                  <a:extLst>
                    <a:ext uri="{9D8B030D-6E8A-4147-A177-3AD203B41FA5}">
                      <a16:colId xmlns:a16="http://schemas.microsoft.com/office/drawing/2014/main" val="3125380543"/>
                    </a:ext>
                  </a:extLst>
                </a:gridCol>
                <a:gridCol w="1618759">
                  <a:extLst>
                    <a:ext uri="{9D8B030D-6E8A-4147-A177-3AD203B41FA5}">
                      <a16:colId xmlns:a16="http://schemas.microsoft.com/office/drawing/2014/main" val="1731168331"/>
                    </a:ext>
                  </a:extLst>
                </a:gridCol>
                <a:gridCol w="2059710">
                  <a:extLst>
                    <a:ext uri="{9D8B030D-6E8A-4147-A177-3AD203B41FA5}">
                      <a16:colId xmlns:a16="http://schemas.microsoft.com/office/drawing/2014/main" val="2154617924"/>
                    </a:ext>
                  </a:extLst>
                </a:gridCol>
                <a:gridCol w="1501268">
                  <a:extLst>
                    <a:ext uri="{9D8B030D-6E8A-4147-A177-3AD203B41FA5}">
                      <a16:colId xmlns:a16="http://schemas.microsoft.com/office/drawing/2014/main" val="145668777"/>
                    </a:ext>
                  </a:extLst>
                </a:gridCol>
              </a:tblGrid>
              <a:tr h="28107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C000"/>
                          </a:solidFill>
                          <a:effectLst/>
                        </a:rPr>
                        <a:t>For Sale – Condo</a:t>
                      </a:r>
                      <a:endParaRPr lang="en-US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401281"/>
                  </a:ext>
                </a:extLst>
              </a:tr>
              <a:tr h="171814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85737"/>
                  </a:ext>
                </a:extLst>
              </a:tr>
              <a:tr h="351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Income Category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July 1, 2022 Maximum Sales Price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of Units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Percentage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9102193"/>
                  </a:ext>
                </a:extLst>
              </a:tr>
              <a:tr h="1718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 to 80%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6520247"/>
                  </a:ext>
                </a:extLst>
              </a:tr>
              <a:tr h="1718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 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&gt;80% to 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4700914"/>
                  </a:ext>
                </a:extLst>
              </a:tr>
              <a:tr h="1718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&gt;100% to 120%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181680"/>
                  </a:ext>
                </a:extLst>
              </a:tr>
              <a:tr h="1718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Middle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&gt;120% to 140%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9770590"/>
                  </a:ext>
                </a:extLst>
              </a:tr>
              <a:tr h="6620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45740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E48AA-2070-489C-89B4-D662C987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363FE9C-F0D0-4420-8C45-3B8900A6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DB5E43-80A1-4579-B20F-C128BE700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044596"/>
              </p:ext>
            </p:extLst>
          </p:nvPr>
        </p:nvGraphicFramePr>
        <p:xfrm>
          <a:off x="1089527" y="3636211"/>
          <a:ext cx="10059736" cy="2856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2766">
                  <a:extLst>
                    <a:ext uri="{9D8B030D-6E8A-4147-A177-3AD203B41FA5}">
                      <a16:colId xmlns:a16="http://schemas.microsoft.com/office/drawing/2014/main" val="2265804647"/>
                    </a:ext>
                  </a:extLst>
                </a:gridCol>
                <a:gridCol w="2142205">
                  <a:extLst>
                    <a:ext uri="{9D8B030D-6E8A-4147-A177-3AD203B41FA5}">
                      <a16:colId xmlns:a16="http://schemas.microsoft.com/office/drawing/2014/main" val="1829445998"/>
                    </a:ext>
                  </a:extLst>
                </a:gridCol>
                <a:gridCol w="2352493">
                  <a:extLst>
                    <a:ext uri="{9D8B030D-6E8A-4147-A177-3AD203B41FA5}">
                      <a16:colId xmlns:a16="http://schemas.microsoft.com/office/drawing/2014/main" val="496750129"/>
                    </a:ext>
                  </a:extLst>
                </a:gridCol>
                <a:gridCol w="3562136">
                  <a:extLst>
                    <a:ext uri="{9D8B030D-6E8A-4147-A177-3AD203B41FA5}">
                      <a16:colId xmlns:a16="http://schemas.microsoft.com/office/drawing/2014/main" val="1964097895"/>
                    </a:ext>
                  </a:extLst>
                </a:gridCol>
                <a:gridCol w="160136">
                  <a:extLst>
                    <a:ext uri="{9D8B030D-6E8A-4147-A177-3AD203B41FA5}">
                      <a16:colId xmlns:a16="http://schemas.microsoft.com/office/drawing/2014/main" val="1749155654"/>
                    </a:ext>
                  </a:extLst>
                </a:gridCol>
              </a:tblGrid>
              <a:tr h="30811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C000"/>
                          </a:solidFill>
                          <a:effectLst/>
                        </a:rPr>
                        <a:t>Rental</a:t>
                      </a:r>
                      <a:endParaRPr lang="en-US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831486"/>
                  </a:ext>
                </a:extLst>
              </a:tr>
              <a:tr h="188341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104659"/>
                  </a:ext>
                </a:extLst>
              </a:tr>
              <a:tr h="3693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Income Category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Income Category Split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Units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Bedrooms/Bathrooms</a:t>
                      </a:r>
                    </a:p>
                  </a:txBody>
                  <a:tcPr marL="65719" marR="65719" marT="0" marB="0"/>
                </a:tc>
                <a:tc rowSpan="10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3980950877"/>
                  </a:ext>
                </a:extLst>
              </a:tr>
              <a:tr h="18834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60% to 80%</a:t>
                      </a: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 BDR/2 BATH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560266"/>
                  </a:ext>
                </a:extLst>
              </a:tr>
              <a:tr h="193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3418692759"/>
                  </a:ext>
                </a:extLst>
              </a:tr>
              <a:tr h="18834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Moderate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&gt;80% to 100%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 BDR/2 BATH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4167270459"/>
                  </a:ext>
                </a:extLst>
              </a:tr>
              <a:tr h="188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3255630547"/>
                  </a:ext>
                </a:extLst>
              </a:tr>
              <a:tr h="18834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Moderate 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&gt;100% to 120%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 BDR/2.5 BATH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2746398475"/>
                  </a:ext>
                </a:extLst>
              </a:tr>
              <a:tr h="188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478822606"/>
                  </a:ext>
                </a:extLst>
              </a:tr>
              <a:tr h="18834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Middle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&gt;120% to 140%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 BDR/2.5 BATH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1050351580"/>
                  </a:ext>
                </a:extLst>
              </a:tr>
              <a:tr h="188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2637897187"/>
                  </a:ext>
                </a:extLst>
              </a:tr>
              <a:tr h="47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125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719" marR="65719" marT="0" marB="0"/>
                </a:tc>
                <a:extLst>
                  <a:ext uri="{0D108BD9-81ED-4DB2-BD59-A6C34878D82A}">
                    <a16:rowId xmlns:a16="http://schemas.microsoft.com/office/drawing/2014/main" val="2192605277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455D7C6B-1448-401D-B444-EE28BA81E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1680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6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3F7A3F-F906-4608-88C7-ADDAAC91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63" y="736979"/>
            <a:ext cx="8903369" cy="5244721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FC000"/>
                </a:solidFill>
              </a:rPr>
              <a:t>SUMMARY OF BENEFITS TO PALM BEACH COUNTY: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ITG is entitled with 3,897 units.  If GL Proposal is rejected, the County loses the following benefits:	</a:t>
            </a:r>
            <a:endParaRPr lang="en-US" i="1" dirty="0">
              <a:solidFill>
                <a:srgbClr val="FFC000"/>
              </a:solidFill>
            </a:endParaRP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PBC owning 1,600 acres at ITG which would have included a completed water project/impoundment area holding approximately 3,000 acre feet of water storage. The water project would have directly benefited the Lake Worth Lagoon, Grassy Waters Preserve and the Loxahatchee River. 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277 Workforce Housing Units on </a:t>
            </a:r>
            <a:r>
              <a:rPr lang="en-US" sz="2000" dirty="0" err="1">
                <a:solidFill>
                  <a:srgbClr val="FFC000"/>
                </a:solidFill>
              </a:rPr>
              <a:t>Hyder</a:t>
            </a:r>
            <a:r>
              <a:rPr lang="en-US" sz="2000" dirty="0">
                <a:solidFill>
                  <a:srgbClr val="FFC000"/>
                </a:solidFill>
              </a:rPr>
              <a:t> West.  GL Homes further agreeing to complete construction of the WFH units concurrent with adjoining PUD (277 COs on </a:t>
            </a:r>
            <a:r>
              <a:rPr lang="en-US" sz="2000" dirty="0" err="1">
                <a:solidFill>
                  <a:srgbClr val="FFC000"/>
                </a:solidFill>
              </a:rPr>
              <a:t>Hyder</a:t>
            </a:r>
            <a:r>
              <a:rPr lang="en-US" sz="2000" dirty="0">
                <a:solidFill>
                  <a:srgbClr val="FFC000"/>
                </a:solidFill>
              </a:rPr>
              <a:t> West = 277 CO’s WFH).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A new Passive Park built by GL Homes and conveyed to PBC catering to both pedestrian and equestrian users.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25 acres (net) of Public Civic sites on </a:t>
            </a:r>
            <a:r>
              <a:rPr lang="en-US" sz="2000" dirty="0" err="1">
                <a:solidFill>
                  <a:srgbClr val="FFC000"/>
                </a:solidFill>
              </a:rPr>
              <a:t>Hyder</a:t>
            </a:r>
            <a:r>
              <a:rPr lang="en-US" sz="2000" dirty="0">
                <a:solidFill>
                  <a:srgbClr val="FFC000"/>
                </a:solidFill>
              </a:rPr>
              <a:t> West.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Over $500 Million of Additional Tax Base for the County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Hydration of southerly Moss property.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118E5-867A-45F8-811E-047BA525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3713" y="6108192"/>
            <a:ext cx="548640" cy="548640"/>
          </a:xfrm>
          <a:prstGeom prst="ellipse">
            <a:avLst/>
          </a:prstGeom>
          <a:solidFill>
            <a:srgbClr val="808080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E4688FB0-F955-477F-B88F-70B120FC8F56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16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88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38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52304-389F-4B27-8E89-B712F5A6A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535216"/>
            <a:ext cx="8507663" cy="566439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 algn="ctr">
              <a:buNone/>
            </a:pPr>
            <a:r>
              <a:rPr lang="en-US" sz="9600" dirty="0">
                <a:solidFill>
                  <a:srgbClr val="FFC000"/>
                </a:solidFill>
              </a:rPr>
              <a:t>Schedule:</a:t>
            </a:r>
          </a:p>
          <a:p>
            <a:r>
              <a:rPr lang="en-US" sz="3000" u="sng" dirty="0">
                <a:solidFill>
                  <a:srgbClr val="FFC000"/>
                </a:solidFill>
              </a:rPr>
              <a:t>August 12</a:t>
            </a:r>
            <a:r>
              <a:rPr lang="en-US" sz="3000" u="sng" baseline="30000" dirty="0">
                <a:solidFill>
                  <a:srgbClr val="FFC000"/>
                </a:solidFill>
              </a:rPr>
              <a:t>th</a:t>
            </a:r>
            <a:r>
              <a:rPr lang="en-US" sz="3000" u="sng" dirty="0">
                <a:solidFill>
                  <a:srgbClr val="FFC000"/>
                </a:solidFill>
              </a:rPr>
              <a:t> </a:t>
            </a:r>
            <a:r>
              <a:rPr lang="en-US" sz="3000" dirty="0">
                <a:solidFill>
                  <a:srgbClr val="FFC000"/>
                </a:solidFill>
              </a:rPr>
              <a:t>– Planning Commission Public Hearing – Comprehensive Plan changes</a:t>
            </a:r>
          </a:p>
          <a:p>
            <a:r>
              <a:rPr lang="en-US" sz="3000" u="sng" dirty="0">
                <a:solidFill>
                  <a:srgbClr val="FFC000"/>
                </a:solidFill>
              </a:rPr>
              <a:t>August 31</a:t>
            </a:r>
            <a:r>
              <a:rPr lang="en-US" sz="3000" u="sng" baseline="30000" dirty="0">
                <a:solidFill>
                  <a:srgbClr val="FFC000"/>
                </a:solidFill>
              </a:rPr>
              <a:t>st</a:t>
            </a:r>
            <a:r>
              <a:rPr lang="en-US" sz="3000" u="sng" dirty="0">
                <a:solidFill>
                  <a:srgbClr val="FFC000"/>
                </a:solidFill>
              </a:rPr>
              <a:t>  </a:t>
            </a:r>
            <a:r>
              <a:rPr lang="en-US" sz="3000" dirty="0">
                <a:solidFill>
                  <a:srgbClr val="FFC000"/>
                </a:solidFill>
              </a:rPr>
              <a:t>(potential rollover September 1) - Board of County Commission Transmittal Public Hearing – Comprehensive Plan changes</a:t>
            </a:r>
          </a:p>
          <a:p>
            <a:r>
              <a:rPr lang="en-US" sz="3000" u="sng" dirty="0">
                <a:solidFill>
                  <a:srgbClr val="FFC000"/>
                </a:solidFill>
              </a:rPr>
              <a:t>October 6</a:t>
            </a:r>
            <a:r>
              <a:rPr lang="en-US" sz="3000" u="sng" baseline="30000" dirty="0">
                <a:solidFill>
                  <a:srgbClr val="FFC000"/>
                </a:solidFill>
              </a:rPr>
              <a:t>th</a:t>
            </a:r>
            <a:r>
              <a:rPr lang="en-US" sz="3000" u="sng" dirty="0">
                <a:solidFill>
                  <a:srgbClr val="FFC000"/>
                </a:solidFill>
              </a:rPr>
              <a:t> </a:t>
            </a:r>
            <a:r>
              <a:rPr lang="en-US" sz="3000" dirty="0">
                <a:solidFill>
                  <a:srgbClr val="FFC000"/>
                </a:solidFill>
              </a:rPr>
              <a:t>– Zoning Commission Public Hearing – Zoning petitions</a:t>
            </a:r>
          </a:p>
          <a:p>
            <a:r>
              <a:rPr lang="en-US" sz="3000" u="sng" dirty="0">
                <a:solidFill>
                  <a:srgbClr val="FFC000"/>
                </a:solidFill>
              </a:rPr>
              <a:t>October 27</a:t>
            </a:r>
            <a:r>
              <a:rPr lang="en-US" sz="3000" u="sng" baseline="30000" dirty="0">
                <a:solidFill>
                  <a:srgbClr val="FFC000"/>
                </a:solidFill>
              </a:rPr>
              <a:t>th</a:t>
            </a:r>
            <a:r>
              <a:rPr lang="en-US" sz="3000" u="sng" dirty="0">
                <a:solidFill>
                  <a:srgbClr val="FFC000"/>
                </a:solidFill>
              </a:rPr>
              <a:t> </a:t>
            </a:r>
            <a:r>
              <a:rPr lang="en-US" sz="3000" dirty="0">
                <a:solidFill>
                  <a:srgbClr val="FFC000"/>
                </a:solidFill>
              </a:rPr>
              <a:t>– Board of County Commission Adoption Public Hearing – Comprehensive Plan changes and Zoning petitions</a:t>
            </a:r>
          </a:p>
          <a:p>
            <a:pPr marL="0" indent="0" algn="ctr">
              <a:buNone/>
            </a:pPr>
            <a:endParaRPr lang="en-US" sz="9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4C777-E8FE-4076-A2A6-01E53C68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3713" y="6108192"/>
            <a:ext cx="548640" cy="548640"/>
          </a:xfrm>
          <a:prstGeom prst="ellipse">
            <a:avLst/>
          </a:prstGeom>
          <a:solidFill>
            <a:srgbClr val="808080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E4688FB0-F955-477F-B88F-70B120FC8F56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88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C11C7B7-B6D5-9049-BFAA-19DB1843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9A4BE53C-7C85-5A4F-9272-12F56A8FE09E}"/>
              </a:ext>
            </a:extLst>
          </p:cNvPr>
          <p:cNvSpPr/>
          <p:nvPr/>
        </p:nvSpPr>
        <p:spPr>
          <a:xfrm>
            <a:off x="-794" y="447"/>
            <a:ext cx="12192001" cy="6857107"/>
          </a:xfrm>
          <a:custGeom>
            <a:avLst/>
            <a:gdLst>
              <a:gd name="connsiteX0" fmla="*/ 11500124 w 24387177"/>
              <a:gd name="connsiteY0" fmla="*/ 11140891 h 13716000"/>
              <a:gd name="connsiteX1" fmla="*/ 11500124 w 24387177"/>
              <a:gd name="connsiteY1" fmla="*/ 13059574 h 13716000"/>
              <a:gd name="connsiteX2" fmla="*/ 13767802 w 24387177"/>
              <a:gd name="connsiteY2" fmla="*/ 13136880 h 13716000"/>
              <a:gd name="connsiteX3" fmla="*/ 13772100 w 24387177"/>
              <a:gd name="connsiteY3" fmla="*/ 13038100 h 13716000"/>
              <a:gd name="connsiteX4" fmla="*/ 13853739 w 24387177"/>
              <a:gd name="connsiteY4" fmla="*/ 13038100 h 13716000"/>
              <a:gd name="connsiteX5" fmla="*/ 13856963 w 24387177"/>
              <a:gd name="connsiteY5" fmla="*/ 12452940 h 13716000"/>
              <a:gd name="connsiteX6" fmla="*/ 15166437 w 24387177"/>
              <a:gd name="connsiteY6" fmla="*/ 11140891 h 13716000"/>
              <a:gd name="connsiteX7" fmla="*/ 7647973 w 24387177"/>
              <a:gd name="connsiteY7" fmla="*/ 2272216 h 13716000"/>
              <a:gd name="connsiteX8" fmla="*/ 7647973 w 24387177"/>
              <a:gd name="connsiteY8" fmla="*/ 10098339 h 13716000"/>
              <a:gd name="connsiteX9" fmla="*/ 8421409 w 24387177"/>
              <a:gd name="connsiteY9" fmla="*/ 11066807 h 13716000"/>
              <a:gd name="connsiteX10" fmla="*/ 9148656 w 24387177"/>
              <a:gd name="connsiteY10" fmla="*/ 11066807 h 13716000"/>
              <a:gd name="connsiteX11" fmla="*/ 9145434 w 24387177"/>
              <a:gd name="connsiteY11" fmla="*/ 6002214 h 13716000"/>
              <a:gd name="connsiteX12" fmla="*/ 14205009 w 24387177"/>
              <a:gd name="connsiteY12" fmla="*/ 5977518 h 13716000"/>
              <a:gd name="connsiteX13" fmla="*/ 14214677 w 24387177"/>
              <a:gd name="connsiteY13" fmla="*/ 9769790 h 13716000"/>
              <a:gd name="connsiteX14" fmla="*/ 16286848 w 24387177"/>
              <a:gd name="connsiteY14" fmla="*/ 9779453 h 13716000"/>
              <a:gd name="connsiteX15" fmla="*/ 16276105 w 24387177"/>
              <a:gd name="connsiteY15" fmla="*/ 9140608 h 13716000"/>
              <a:gd name="connsiteX16" fmla="*/ 16098859 w 24387177"/>
              <a:gd name="connsiteY16" fmla="*/ 9144903 h 13716000"/>
              <a:gd name="connsiteX17" fmla="*/ 16095636 w 24387177"/>
              <a:gd name="connsiteY17" fmla="*/ 8712206 h 13716000"/>
              <a:gd name="connsiteX18" fmla="*/ 16748762 w 24387177"/>
              <a:gd name="connsiteY18" fmla="*/ 8707912 h 13716000"/>
              <a:gd name="connsiteX19" fmla="*/ 16748762 w 24387177"/>
              <a:gd name="connsiteY19" fmla="*/ 3464012 h 13716000"/>
              <a:gd name="connsiteX20" fmla="*/ 11650515 w 24387177"/>
              <a:gd name="connsiteY20" fmla="*/ 3470454 h 13716000"/>
              <a:gd name="connsiteX21" fmla="*/ 11635475 w 24387177"/>
              <a:gd name="connsiteY21" fmla="*/ 2272216 h 13716000"/>
              <a:gd name="connsiteX22" fmla="*/ 0 w 24387177"/>
              <a:gd name="connsiteY22" fmla="*/ 0 h 13716000"/>
              <a:gd name="connsiteX23" fmla="*/ 24387177 w 24387177"/>
              <a:gd name="connsiteY23" fmla="*/ 0 h 13716000"/>
              <a:gd name="connsiteX24" fmla="*/ 24387177 w 24387177"/>
              <a:gd name="connsiteY24" fmla="*/ 13716000 h 13716000"/>
              <a:gd name="connsiteX25" fmla="*/ 0 w 24387177"/>
              <a:gd name="connsiteY2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387177" h="13716000">
                <a:moveTo>
                  <a:pt x="11500124" y="11140891"/>
                </a:moveTo>
                <a:lnTo>
                  <a:pt x="11500124" y="13059574"/>
                </a:lnTo>
                <a:lnTo>
                  <a:pt x="13767802" y="13136880"/>
                </a:lnTo>
                <a:lnTo>
                  <a:pt x="13772100" y="13038100"/>
                </a:lnTo>
                <a:lnTo>
                  <a:pt x="13853739" y="13038100"/>
                </a:lnTo>
                <a:lnTo>
                  <a:pt x="13856963" y="12452940"/>
                </a:lnTo>
                <a:lnTo>
                  <a:pt x="15166437" y="11140891"/>
                </a:lnTo>
                <a:close/>
                <a:moveTo>
                  <a:pt x="7647973" y="2272216"/>
                </a:moveTo>
                <a:lnTo>
                  <a:pt x="7647973" y="10098339"/>
                </a:lnTo>
                <a:lnTo>
                  <a:pt x="8421409" y="11066807"/>
                </a:lnTo>
                <a:lnTo>
                  <a:pt x="9148656" y="11066807"/>
                </a:lnTo>
                <a:lnTo>
                  <a:pt x="9145434" y="6002214"/>
                </a:lnTo>
                <a:lnTo>
                  <a:pt x="14205009" y="5977518"/>
                </a:lnTo>
                <a:lnTo>
                  <a:pt x="14214677" y="9769790"/>
                </a:lnTo>
                <a:lnTo>
                  <a:pt x="16286848" y="9779453"/>
                </a:lnTo>
                <a:lnTo>
                  <a:pt x="16276105" y="9140608"/>
                </a:lnTo>
                <a:lnTo>
                  <a:pt x="16098859" y="9144903"/>
                </a:lnTo>
                <a:lnTo>
                  <a:pt x="16095636" y="8712206"/>
                </a:lnTo>
                <a:lnTo>
                  <a:pt x="16748762" y="8707912"/>
                </a:lnTo>
                <a:lnTo>
                  <a:pt x="16748762" y="3464012"/>
                </a:lnTo>
                <a:lnTo>
                  <a:pt x="11650515" y="3470454"/>
                </a:lnTo>
                <a:lnTo>
                  <a:pt x="11635475" y="2272216"/>
                </a:lnTo>
                <a:close/>
                <a:moveTo>
                  <a:pt x="0" y="0"/>
                </a:moveTo>
                <a:lnTo>
                  <a:pt x="24387177" y="0"/>
                </a:lnTo>
                <a:lnTo>
                  <a:pt x="2438717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D6DEE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04AD37A-0169-5B4B-8A76-9AD3B528D07E}"/>
              </a:ext>
            </a:extLst>
          </p:cNvPr>
          <p:cNvSpPr/>
          <p:nvPr/>
        </p:nvSpPr>
        <p:spPr>
          <a:xfrm>
            <a:off x="3823487" y="1136406"/>
            <a:ext cx="4549803" cy="4396723"/>
          </a:xfrm>
          <a:custGeom>
            <a:avLst/>
            <a:gdLst>
              <a:gd name="connsiteX0" fmla="*/ 1330642 w 8069579"/>
              <a:gd name="connsiteY0" fmla="*/ 7798075 h 7798074"/>
              <a:gd name="connsiteX1" fmla="*/ 685800 w 8069579"/>
              <a:gd name="connsiteY1" fmla="*/ 7798075 h 7798074"/>
              <a:gd name="connsiteX2" fmla="*/ 0 w 8069579"/>
              <a:gd name="connsiteY2" fmla="*/ 6939344 h 7798074"/>
              <a:gd name="connsiteX3" fmla="*/ 0 w 8069579"/>
              <a:gd name="connsiteY3" fmla="*/ 0 h 7798074"/>
              <a:gd name="connsiteX4" fmla="*/ 3535680 w 8069579"/>
              <a:gd name="connsiteY4" fmla="*/ 0 h 7798074"/>
              <a:gd name="connsiteX5" fmla="*/ 3549015 w 8069579"/>
              <a:gd name="connsiteY5" fmla="*/ 1062465 h 7798074"/>
              <a:gd name="connsiteX6" fmla="*/ 8069580 w 8069579"/>
              <a:gd name="connsiteY6" fmla="*/ 1056753 h 7798074"/>
              <a:gd name="connsiteX7" fmla="*/ 8069580 w 8069579"/>
              <a:gd name="connsiteY7" fmla="*/ 5706466 h 7798074"/>
              <a:gd name="connsiteX8" fmla="*/ 7490460 w 8069579"/>
              <a:gd name="connsiteY8" fmla="*/ 5710274 h 7798074"/>
              <a:gd name="connsiteX9" fmla="*/ 7493317 w 8069579"/>
              <a:gd name="connsiteY9" fmla="*/ 6093942 h 7798074"/>
              <a:gd name="connsiteX10" fmla="*/ 7650480 w 8069579"/>
              <a:gd name="connsiteY10" fmla="*/ 6090134 h 7798074"/>
              <a:gd name="connsiteX11" fmla="*/ 7660005 w 8069579"/>
              <a:gd name="connsiteY11" fmla="*/ 6656591 h 7798074"/>
              <a:gd name="connsiteX12" fmla="*/ 5822632 w 8069579"/>
              <a:gd name="connsiteY12" fmla="*/ 6648023 h 7798074"/>
              <a:gd name="connsiteX13" fmla="*/ 5814060 w 8069579"/>
              <a:gd name="connsiteY13" fmla="*/ 3285454 h 7798074"/>
              <a:gd name="connsiteX14" fmla="*/ 1327785 w 8069579"/>
              <a:gd name="connsiteY14" fmla="*/ 3307351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69579" h="7798074">
                <a:moveTo>
                  <a:pt x="1330642" y="7798075"/>
                </a:moveTo>
                <a:lnTo>
                  <a:pt x="685800" y="7798075"/>
                </a:lnTo>
                <a:lnTo>
                  <a:pt x="0" y="6939344"/>
                </a:lnTo>
                <a:lnTo>
                  <a:pt x="0" y="0"/>
                </a:lnTo>
                <a:lnTo>
                  <a:pt x="3535680" y="0"/>
                </a:lnTo>
                <a:lnTo>
                  <a:pt x="3549015" y="1062465"/>
                </a:lnTo>
                <a:lnTo>
                  <a:pt x="8069580" y="1056753"/>
                </a:lnTo>
                <a:lnTo>
                  <a:pt x="8069580" y="5706466"/>
                </a:lnTo>
                <a:lnTo>
                  <a:pt x="7490460" y="5710274"/>
                </a:lnTo>
                <a:lnTo>
                  <a:pt x="7493317" y="6093942"/>
                </a:lnTo>
                <a:lnTo>
                  <a:pt x="7650480" y="6090134"/>
                </a:lnTo>
                <a:lnTo>
                  <a:pt x="7660005" y="6656591"/>
                </a:lnTo>
                <a:lnTo>
                  <a:pt x="5822632" y="6648023"/>
                </a:lnTo>
                <a:lnTo>
                  <a:pt x="5814060" y="3285454"/>
                </a:lnTo>
                <a:lnTo>
                  <a:pt x="1327785" y="3307351"/>
                </a:lnTo>
                <a:close/>
              </a:path>
            </a:pathLst>
          </a:custGeom>
          <a:solidFill>
            <a:srgbClr val="D9C06C">
              <a:alpha val="85099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EFB446-6914-E14D-8CAF-FF6F16EDFD64}"/>
              </a:ext>
            </a:extLst>
          </p:cNvPr>
          <p:cNvSpPr/>
          <p:nvPr/>
        </p:nvSpPr>
        <p:spPr>
          <a:xfrm>
            <a:off x="5749313" y="5570167"/>
            <a:ext cx="1832917" cy="997865"/>
          </a:xfrm>
          <a:custGeom>
            <a:avLst/>
            <a:gdLst>
              <a:gd name="connsiteX0" fmla="*/ 0 w 3250882"/>
              <a:gd name="connsiteY0" fmla="*/ 1701277 h 1769823"/>
              <a:gd name="connsiteX1" fmla="*/ 0 w 3250882"/>
              <a:gd name="connsiteY1" fmla="*/ 0 h 1769823"/>
              <a:gd name="connsiteX2" fmla="*/ 3250883 w 3250882"/>
              <a:gd name="connsiteY2" fmla="*/ 0 h 1769823"/>
              <a:gd name="connsiteX3" fmla="*/ 2089785 w 3250882"/>
              <a:gd name="connsiteY3" fmla="*/ 1163380 h 1769823"/>
              <a:gd name="connsiteX4" fmla="*/ 2086927 w 3250882"/>
              <a:gd name="connsiteY4" fmla="*/ 1682236 h 1769823"/>
              <a:gd name="connsiteX5" fmla="*/ 2014538 w 3250882"/>
              <a:gd name="connsiteY5" fmla="*/ 1682236 h 1769823"/>
              <a:gd name="connsiteX6" fmla="*/ 2010727 w 3250882"/>
              <a:gd name="connsiteY6" fmla="*/ 1769823 h 17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82" h="1769823">
                <a:moveTo>
                  <a:pt x="0" y="1701277"/>
                </a:moveTo>
                <a:lnTo>
                  <a:pt x="0" y="0"/>
                </a:lnTo>
                <a:lnTo>
                  <a:pt x="3250883" y="0"/>
                </a:lnTo>
                <a:lnTo>
                  <a:pt x="2089785" y="1163380"/>
                </a:lnTo>
                <a:lnTo>
                  <a:pt x="2086927" y="1682236"/>
                </a:lnTo>
                <a:lnTo>
                  <a:pt x="2014538" y="1682236"/>
                </a:lnTo>
                <a:lnTo>
                  <a:pt x="2010727" y="1769823"/>
                </a:lnTo>
                <a:close/>
              </a:path>
            </a:pathLst>
          </a:custGeom>
          <a:solidFill>
            <a:srgbClr val="D9C06C">
              <a:alpha val="85179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680C662-2DBA-E540-B10F-C71BAAEA30EC}"/>
              </a:ext>
            </a:extLst>
          </p:cNvPr>
          <p:cNvSpPr/>
          <p:nvPr/>
        </p:nvSpPr>
        <p:spPr>
          <a:xfrm>
            <a:off x="3823488" y="1136406"/>
            <a:ext cx="902227" cy="1814299"/>
          </a:xfrm>
          <a:custGeom>
            <a:avLst/>
            <a:gdLst>
              <a:gd name="connsiteX0" fmla="*/ 1189672 w 1600200"/>
              <a:gd name="connsiteY0" fmla="*/ 3217860 h 3217860"/>
              <a:gd name="connsiteX1" fmla="*/ 0 w 1600200"/>
              <a:gd name="connsiteY1" fmla="*/ 3217860 h 3217860"/>
              <a:gd name="connsiteX2" fmla="*/ 0 w 1600200"/>
              <a:gd name="connsiteY2" fmla="*/ 0 h 3217860"/>
              <a:gd name="connsiteX3" fmla="*/ 1562100 w 1600200"/>
              <a:gd name="connsiteY3" fmla="*/ 0 h 3217860"/>
              <a:gd name="connsiteX4" fmla="*/ 1600200 w 1600200"/>
              <a:gd name="connsiteY4" fmla="*/ 2785639 h 321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3217860">
                <a:moveTo>
                  <a:pt x="1189672" y="3217860"/>
                </a:moveTo>
                <a:lnTo>
                  <a:pt x="0" y="3217860"/>
                </a:lnTo>
                <a:lnTo>
                  <a:pt x="0" y="0"/>
                </a:lnTo>
                <a:lnTo>
                  <a:pt x="1562100" y="0"/>
                </a:lnTo>
                <a:lnTo>
                  <a:pt x="1600200" y="2785639"/>
                </a:lnTo>
                <a:close/>
              </a:path>
            </a:pathLst>
          </a:custGeom>
          <a:solidFill>
            <a:srgbClr val="91B28D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9" name="Text Header">
            <a:extLst>
              <a:ext uri="{FF2B5EF4-FFF2-40B4-BE49-F238E27FC236}">
                <a16:creationId xmlns:a16="http://schemas.microsoft.com/office/drawing/2014/main" id="{A3AFD83C-F3DD-6947-A842-FE782FC1B495}"/>
              </a:ext>
            </a:extLst>
          </p:cNvPr>
          <p:cNvSpPr txBox="1"/>
          <p:nvPr/>
        </p:nvSpPr>
        <p:spPr>
          <a:xfrm>
            <a:off x="2078974" y="1538358"/>
            <a:ext cx="127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I.T.I.D</a:t>
            </a:r>
          </a:p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640 Acres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D2F8D4B-AE62-D644-9ADD-730EA4385753}"/>
              </a:ext>
            </a:extLst>
          </p:cNvPr>
          <p:cNvSpPr/>
          <p:nvPr/>
        </p:nvSpPr>
        <p:spPr>
          <a:xfrm>
            <a:off x="3823488" y="1136406"/>
            <a:ext cx="2001010" cy="4396723"/>
          </a:xfrm>
          <a:custGeom>
            <a:avLst/>
            <a:gdLst>
              <a:gd name="connsiteX0" fmla="*/ 3549015 w 3549014"/>
              <a:gd name="connsiteY0" fmla="*/ 1062465 h 7798074"/>
              <a:gd name="connsiteX1" fmla="*/ 1774507 w 3549014"/>
              <a:gd name="connsiteY1" fmla="*/ 1071033 h 7798074"/>
              <a:gd name="connsiteX2" fmla="*/ 1774507 w 3549014"/>
              <a:gd name="connsiteY2" fmla="*/ 3305447 h 7798074"/>
              <a:gd name="connsiteX3" fmla="*/ 1327785 w 3549014"/>
              <a:gd name="connsiteY3" fmla="*/ 3307351 h 7798074"/>
              <a:gd name="connsiteX4" fmla="*/ 1330642 w 3549014"/>
              <a:gd name="connsiteY4" fmla="*/ 7798075 h 7798074"/>
              <a:gd name="connsiteX5" fmla="*/ 685800 w 3549014"/>
              <a:gd name="connsiteY5" fmla="*/ 7798075 h 7798074"/>
              <a:gd name="connsiteX6" fmla="*/ 0 w 3549014"/>
              <a:gd name="connsiteY6" fmla="*/ 6939344 h 7798074"/>
              <a:gd name="connsiteX7" fmla="*/ 0 w 3549014"/>
              <a:gd name="connsiteY7" fmla="*/ 3217860 h 7798074"/>
              <a:gd name="connsiteX8" fmla="*/ 1189672 w 3549014"/>
              <a:gd name="connsiteY8" fmla="*/ 3217860 h 7798074"/>
              <a:gd name="connsiteX9" fmla="*/ 1600200 w 3549014"/>
              <a:gd name="connsiteY9" fmla="*/ 2785639 h 7798074"/>
              <a:gd name="connsiteX10" fmla="*/ 1567815 w 3549014"/>
              <a:gd name="connsiteY10" fmla="*/ 0 h 7798074"/>
              <a:gd name="connsiteX11" fmla="*/ 3543300 w 3549014"/>
              <a:gd name="connsiteY11" fmla="*/ 0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49014" h="7798074">
                <a:moveTo>
                  <a:pt x="3549015" y="1062465"/>
                </a:moveTo>
                <a:lnTo>
                  <a:pt x="1774507" y="1071033"/>
                </a:lnTo>
                <a:lnTo>
                  <a:pt x="1774507" y="3305447"/>
                </a:lnTo>
                <a:lnTo>
                  <a:pt x="1327785" y="3307351"/>
                </a:lnTo>
                <a:lnTo>
                  <a:pt x="1330642" y="7798075"/>
                </a:lnTo>
                <a:lnTo>
                  <a:pt x="685800" y="7798075"/>
                </a:lnTo>
                <a:lnTo>
                  <a:pt x="0" y="6939344"/>
                </a:lnTo>
                <a:lnTo>
                  <a:pt x="0" y="3217860"/>
                </a:lnTo>
                <a:lnTo>
                  <a:pt x="1189672" y="3217860"/>
                </a:lnTo>
                <a:lnTo>
                  <a:pt x="1600200" y="2785639"/>
                </a:lnTo>
                <a:lnTo>
                  <a:pt x="1567815" y="0"/>
                </a:lnTo>
                <a:lnTo>
                  <a:pt x="3543300" y="0"/>
                </a:lnTo>
                <a:close/>
              </a:path>
            </a:pathLst>
          </a:custGeom>
          <a:solidFill>
            <a:srgbClr val="A1CC85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0" name="Text Header">
            <a:extLst>
              <a:ext uri="{FF2B5EF4-FFF2-40B4-BE49-F238E27FC236}">
                <a16:creationId xmlns:a16="http://schemas.microsoft.com/office/drawing/2014/main" id="{57192CFF-5399-0048-B1EF-F0F375FAF854}"/>
              </a:ext>
            </a:extLst>
          </p:cNvPr>
          <p:cNvSpPr txBox="1"/>
          <p:nvPr/>
        </p:nvSpPr>
        <p:spPr>
          <a:xfrm>
            <a:off x="277607" y="2940294"/>
            <a:ext cx="3073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I.T.G.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Ag/Water Resources</a:t>
            </a:r>
          </a:p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1,068 Acres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38A86C-24A3-344F-808C-13A6CC55BC9B}"/>
              </a:ext>
            </a:extLst>
          </p:cNvPr>
          <p:cNvSpPr/>
          <p:nvPr/>
        </p:nvSpPr>
        <p:spPr>
          <a:xfrm>
            <a:off x="7690455" y="3062124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C314691-93F8-5849-BAE4-1E7AC0413D6D}"/>
              </a:ext>
            </a:extLst>
          </p:cNvPr>
          <p:cNvSpPr/>
          <p:nvPr/>
        </p:nvSpPr>
        <p:spPr>
          <a:xfrm>
            <a:off x="4145078" y="1794540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DEDAFBE-AF19-FD4A-88D2-92750D99592F}"/>
              </a:ext>
            </a:extLst>
          </p:cNvPr>
          <p:cNvSpPr/>
          <p:nvPr/>
        </p:nvSpPr>
        <p:spPr>
          <a:xfrm>
            <a:off x="4145078" y="3197626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BCC398-D3F9-2E44-9712-16BA3DC8E519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3323535" y="3266197"/>
            <a:ext cx="821543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70C8C6-52A5-EB4F-8EAF-F5D07FC4F8FD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3332096" y="1863111"/>
            <a:ext cx="812981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4D80B5-364B-7347-BF2D-C247CE54DDDA}"/>
              </a:ext>
            </a:extLst>
          </p:cNvPr>
          <p:cNvCxnSpPr>
            <a:cxnSpLocks/>
          </p:cNvCxnSpPr>
          <p:nvPr/>
        </p:nvCxnSpPr>
        <p:spPr>
          <a:xfrm flipH="1" flipV="1">
            <a:off x="7756150" y="3124510"/>
            <a:ext cx="1203803" cy="846182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2CD2BE1-B6F9-F646-B15C-C42C4741E130}"/>
              </a:ext>
            </a:extLst>
          </p:cNvPr>
          <p:cNvSpPr/>
          <p:nvPr/>
        </p:nvSpPr>
        <p:spPr>
          <a:xfrm>
            <a:off x="-793" y="695103"/>
            <a:ext cx="12192000" cy="24860"/>
          </a:xfrm>
          <a:prstGeom prst="rect">
            <a:avLst/>
          </a:prstGeom>
          <a:solidFill>
            <a:schemeClr val="tx1">
              <a:lumMod val="85000"/>
              <a:lumOff val="15000"/>
              <a:alpha val="796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C121D-450C-464D-B841-3BC93E407D6A}"/>
              </a:ext>
            </a:extLst>
          </p:cNvPr>
          <p:cNvSpPr/>
          <p:nvPr/>
        </p:nvSpPr>
        <p:spPr>
          <a:xfrm>
            <a:off x="0" y="446"/>
            <a:ext cx="12192000" cy="694657"/>
          </a:xfrm>
          <a:prstGeom prst="rect">
            <a:avLst/>
          </a:prstGeom>
          <a:solidFill>
            <a:srgbClr val="D6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 Header">
            <a:extLst>
              <a:ext uri="{FF2B5EF4-FFF2-40B4-BE49-F238E27FC236}">
                <a16:creationId xmlns:a16="http://schemas.microsoft.com/office/drawing/2014/main" id="{09279727-7A2E-AD45-8A2A-C2DDB1680871}"/>
              </a:ext>
            </a:extLst>
          </p:cNvPr>
          <p:cNvSpPr txBox="1"/>
          <p:nvPr/>
        </p:nvSpPr>
        <p:spPr>
          <a:xfrm>
            <a:off x="-1589" y="134542"/>
            <a:ext cx="12190413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4399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INDIAN TRAILS GROVE </a:t>
            </a:r>
            <a:r>
              <a:rPr lang="en-US" sz="3399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(AS APPROVED)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5082EE-F59C-CE49-9857-2F65452DC17D}"/>
              </a:ext>
            </a:extLst>
          </p:cNvPr>
          <p:cNvCxnSpPr>
            <a:cxnSpLocks/>
          </p:cNvCxnSpPr>
          <p:nvPr/>
        </p:nvCxnSpPr>
        <p:spPr>
          <a:xfrm flipH="1">
            <a:off x="6954323" y="3970692"/>
            <a:ext cx="2005631" cy="1832686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6DFF471-5E51-194B-AC83-5A944F189157}"/>
              </a:ext>
            </a:extLst>
          </p:cNvPr>
          <p:cNvSpPr/>
          <p:nvPr/>
        </p:nvSpPr>
        <p:spPr>
          <a:xfrm>
            <a:off x="6887584" y="5743860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Text Header">
            <a:extLst>
              <a:ext uri="{FF2B5EF4-FFF2-40B4-BE49-F238E27FC236}">
                <a16:creationId xmlns:a16="http://schemas.microsoft.com/office/drawing/2014/main" id="{9E750C4A-8E82-CE49-86B5-9A48CBEE81FC}"/>
              </a:ext>
            </a:extLst>
          </p:cNvPr>
          <p:cNvSpPr txBox="1"/>
          <p:nvPr/>
        </p:nvSpPr>
        <p:spPr>
          <a:xfrm>
            <a:off x="9012052" y="3670649"/>
            <a:ext cx="307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Indian Trails Grove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4,872 Total Acres</a:t>
            </a:r>
          </a:p>
        </p:txBody>
      </p:sp>
      <p:sp>
        <p:nvSpPr>
          <p:cNvPr id="31" name="Text Header">
            <a:extLst>
              <a:ext uri="{FF2B5EF4-FFF2-40B4-BE49-F238E27FC236}">
                <a16:creationId xmlns:a16="http://schemas.microsoft.com/office/drawing/2014/main" id="{CDCF5588-4FC7-3947-BA90-DCDC8544F5B0}"/>
              </a:ext>
            </a:extLst>
          </p:cNvPr>
          <p:cNvSpPr txBox="1"/>
          <p:nvPr/>
        </p:nvSpPr>
        <p:spPr>
          <a:xfrm>
            <a:off x="9011258" y="3671285"/>
            <a:ext cx="307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Indian Trails Grove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3,164 Developable Area and 3,897 residential units</a:t>
            </a:r>
          </a:p>
        </p:txBody>
      </p:sp>
    </p:spTree>
    <p:extLst>
      <p:ext uri="{BB962C8B-B14F-4D97-AF65-F5344CB8AC3E}">
        <p14:creationId xmlns:p14="http://schemas.microsoft.com/office/powerpoint/2010/main" val="31870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11" grpId="0" animBg="1"/>
      <p:bldP spid="20" grpId="0"/>
      <p:bldP spid="23" grpId="0" animBg="1"/>
      <p:bldP spid="23" grpId="1" animBg="1"/>
      <p:bldP spid="23" grpId="2" animBg="1"/>
      <p:bldP spid="26" grpId="0" animBg="1"/>
      <p:bldP spid="27" grpId="0" animBg="1"/>
      <p:bldP spid="25" grpId="0" animBg="1"/>
      <p:bldP spid="25" grpId="1" animBg="1"/>
      <p:bldP spid="25" grpId="2" animBg="1"/>
      <p:bldP spid="22" grpId="0"/>
      <p:bldP spid="22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C11C7B7-B6D5-9049-BFAA-19DB1843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9A4BE53C-7C85-5A4F-9272-12F56A8FE09E}"/>
              </a:ext>
            </a:extLst>
          </p:cNvPr>
          <p:cNvSpPr/>
          <p:nvPr/>
        </p:nvSpPr>
        <p:spPr>
          <a:xfrm>
            <a:off x="-794" y="447"/>
            <a:ext cx="12192001" cy="6857107"/>
          </a:xfrm>
          <a:custGeom>
            <a:avLst/>
            <a:gdLst>
              <a:gd name="connsiteX0" fmla="*/ 11500124 w 24387177"/>
              <a:gd name="connsiteY0" fmla="*/ 11140891 h 13716000"/>
              <a:gd name="connsiteX1" fmla="*/ 11500124 w 24387177"/>
              <a:gd name="connsiteY1" fmla="*/ 13059574 h 13716000"/>
              <a:gd name="connsiteX2" fmla="*/ 13767802 w 24387177"/>
              <a:gd name="connsiteY2" fmla="*/ 13136880 h 13716000"/>
              <a:gd name="connsiteX3" fmla="*/ 13772100 w 24387177"/>
              <a:gd name="connsiteY3" fmla="*/ 13038100 h 13716000"/>
              <a:gd name="connsiteX4" fmla="*/ 13853739 w 24387177"/>
              <a:gd name="connsiteY4" fmla="*/ 13038100 h 13716000"/>
              <a:gd name="connsiteX5" fmla="*/ 13856963 w 24387177"/>
              <a:gd name="connsiteY5" fmla="*/ 12452940 h 13716000"/>
              <a:gd name="connsiteX6" fmla="*/ 15166437 w 24387177"/>
              <a:gd name="connsiteY6" fmla="*/ 11140891 h 13716000"/>
              <a:gd name="connsiteX7" fmla="*/ 7647973 w 24387177"/>
              <a:gd name="connsiteY7" fmla="*/ 2272216 h 13716000"/>
              <a:gd name="connsiteX8" fmla="*/ 7647973 w 24387177"/>
              <a:gd name="connsiteY8" fmla="*/ 10098339 h 13716000"/>
              <a:gd name="connsiteX9" fmla="*/ 8421409 w 24387177"/>
              <a:gd name="connsiteY9" fmla="*/ 11066807 h 13716000"/>
              <a:gd name="connsiteX10" fmla="*/ 9148656 w 24387177"/>
              <a:gd name="connsiteY10" fmla="*/ 11066807 h 13716000"/>
              <a:gd name="connsiteX11" fmla="*/ 9145434 w 24387177"/>
              <a:gd name="connsiteY11" fmla="*/ 6002214 h 13716000"/>
              <a:gd name="connsiteX12" fmla="*/ 14205009 w 24387177"/>
              <a:gd name="connsiteY12" fmla="*/ 5977518 h 13716000"/>
              <a:gd name="connsiteX13" fmla="*/ 14214677 w 24387177"/>
              <a:gd name="connsiteY13" fmla="*/ 9769790 h 13716000"/>
              <a:gd name="connsiteX14" fmla="*/ 16286848 w 24387177"/>
              <a:gd name="connsiteY14" fmla="*/ 9779453 h 13716000"/>
              <a:gd name="connsiteX15" fmla="*/ 16276105 w 24387177"/>
              <a:gd name="connsiteY15" fmla="*/ 9140608 h 13716000"/>
              <a:gd name="connsiteX16" fmla="*/ 16098859 w 24387177"/>
              <a:gd name="connsiteY16" fmla="*/ 9144903 h 13716000"/>
              <a:gd name="connsiteX17" fmla="*/ 16095636 w 24387177"/>
              <a:gd name="connsiteY17" fmla="*/ 8712206 h 13716000"/>
              <a:gd name="connsiteX18" fmla="*/ 16748762 w 24387177"/>
              <a:gd name="connsiteY18" fmla="*/ 8707912 h 13716000"/>
              <a:gd name="connsiteX19" fmla="*/ 16748762 w 24387177"/>
              <a:gd name="connsiteY19" fmla="*/ 3464012 h 13716000"/>
              <a:gd name="connsiteX20" fmla="*/ 11650515 w 24387177"/>
              <a:gd name="connsiteY20" fmla="*/ 3470454 h 13716000"/>
              <a:gd name="connsiteX21" fmla="*/ 11635475 w 24387177"/>
              <a:gd name="connsiteY21" fmla="*/ 2272216 h 13716000"/>
              <a:gd name="connsiteX22" fmla="*/ 0 w 24387177"/>
              <a:gd name="connsiteY22" fmla="*/ 0 h 13716000"/>
              <a:gd name="connsiteX23" fmla="*/ 24387177 w 24387177"/>
              <a:gd name="connsiteY23" fmla="*/ 0 h 13716000"/>
              <a:gd name="connsiteX24" fmla="*/ 24387177 w 24387177"/>
              <a:gd name="connsiteY24" fmla="*/ 13716000 h 13716000"/>
              <a:gd name="connsiteX25" fmla="*/ 0 w 24387177"/>
              <a:gd name="connsiteY2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387177" h="13716000">
                <a:moveTo>
                  <a:pt x="11500124" y="11140891"/>
                </a:moveTo>
                <a:lnTo>
                  <a:pt x="11500124" y="13059574"/>
                </a:lnTo>
                <a:lnTo>
                  <a:pt x="13767802" y="13136880"/>
                </a:lnTo>
                <a:lnTo>
                  <a:pt x="13772100" y="13038100"/>
                </a:lnTo>
                <a:lnTo>
                  <a:pt x="13853739" y="13038100"/>
                </a:lnTo>
                <a:lnTo>
                  <a:pt x="13856963" y="12452940"/>
                </a:lnTo>
                <a:lnTo>
                  <a:pt x="15166437" y="11140891"/>
                </a:lnTo>
                <a:close/>
                <a:moveTo>
                  <a:pt x="7647973" y="2272216"/>
                </a:moveTo>
                <a:lnTo>
                  <a:pt x="7647973" y="10098339"/>
                </a:lnTo>
                <a:lnTo>
                  <a:pt x="8421409" y="11066807"/>
                </a:lnTo>
                <a:lnTo>
                  <a:pt x="9148656" y="11066807"/>
                </a:lnTo>
                <a:lnTo>
                  <a:pt x="9145434" y="6002214"/>
                </a:lnTo>
                <a:lnTo>
                  <a:pt x="14205009" y="5977518"/>
                </a:lnTo>
                <a:lnTo>
                  <a:pt x="14214677" y="9769790"/>
                </a:lnTo>
                <a:lnTo>
                  <a:pt x="16286848" y="9779453"/>
                </a:lnTo>
                <a:lnTo>
                  <a:pt x="16276105" y="9140608"/>
                </a:lnTo>
                <a:lnTo>
                  <a:pt x="16098859" y="9144903"/>
                </a:lnTo>
                <a:lnTo>
                  <a:pt x="16095636" y="8712206"/>
                </a:lnTo>
                <a:lnTo>
                  <a:pt x="16748762" y="8707912"/>
                </a:lnTo>
                <a:lnTo>
                  <a:pt x="16748762" y="3464012"/>
                </a:lnTo>
                <a:lnTo>
                  <a:pt x="11650515" y="3470454"/>
                </a:lnTo>
                <a:lnTo>
                  <a:pt x="11635475" y="2272216"/>
                </a:lnTo>
                <a:close/>
                <a:moveTo>
                  <a:pt x="0" y="0"/>
                </a:moveTo>
                <a:lnTo>
                  <a:pt x="24387177" y="0"/>
                </a:lnTo>
                <a:lnTo>
                  <a:pt x="2438717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D6DEE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04AD37A-0169-5B4B-8A76-9AD3B528D07E}"/>
              </a:ext>
            </a:extLst>
          </p:cNvPr>
          <p:cNvSpPr/>
          <p:nvPr/>
        </p:nvSpPr>
        <p:spPr>
          <a:xfrm>
            <a:off x="3823487" y="1136406"/>
            <a:ext cx="4549803" cy="4396723"/>
          </a:xfrm>
          <a:custGeom>
            <a:avLst/>
            <a:gdLst>
              <a:gd name="connsiteX0" fmla="*/ 1330642 w 8069579"/>
              <a:gd name="connsiteY0" fmla="*/ 7798075 h 7798074"/>
              <a:gd name="connsiteX1" fmla="*/ 685800 w 8069579"/>
              <a:gd name="connsiteY1" fmla="*/ 7798075 h 7798074"/>
              <a:gd name="connsiteX2" fmla="*/ 0 w 8069579"/>
              <a:gd name="connsiteY2" fmla="*/ 6939344 h 7798074"/>
              <a:gd name="connsiteX3" fmla="*/ 0 w 8069579"/>
              <a:gd name="connsiteY3" fmla="*/ 0 h 7798074"/>
              <a:gd name="connsiteX4" fmla="*/ 3535680 w 8069579"/>
              <a:gd name="connsiteY4" fmla="*/ 0 h 7798074"/>
              <a:gd name="connsiteX5" fmla="*/ 3549015 w 8069579"/>
              <a:gd name="connsiteY5" fmla="*/ 1062465 h 7798074"/>
              <a:gd name="connsiteX6" fmla="*/ 8069580 w 8069579"/>
              <a:gd name="connsiteY6" fmla="*/ 1056753 h 7798074"/>
              <a:gd name="connsiteX7" fmla="*/ 8069580 w 8069579"/>
              <a:gd name="connsiteY7" fmla="*/ 5706466 h 7798074"/>
              <a:gd name="connsiteX8" fmla="*/ 7490460 w 8069579"/>
              <a:gd name="connsiteY8" fmla="*/ 5710274 h 7798074"/>
              <a:gd name="connsiteX9" fmla="*/ 7493317 w 8069579"/>
              <a:gd name="connsiteY9" fmla="*/ 6093942 h 7798074"/>
              <a:gd name="connsiteX10" fmla="*/ 7650480 w 8069579"/>
              <a:gd name="connsiteY10" fmla="*/ 6090134 h 7798074"/>
              <a:gd name="connsiteX11" fmla="*/ 7660005 w 8069579"/>
              <a:gd name="connsiteY11" fmla="*/ 6656591 h 7798074"/>
              <a:gd name="connsiteX12" fmla="*/ 5822632 w 8069579"/>
              <a:gd name="connsiteY12" fmla="*/ 6648023 h 7798074"/>
              <a:gd name="connsiteX13" fmla="*/ 5814060 w 8069579"/>
              <a:gd name="connsiteY13" fmla="*/ 3285454 h 7798074"/>
              <a:gd name="connsiteX14" fmla="*/ 1327785 w 8069579"/>
              <a:gd name="connsiteY14" fmla="*/ 3307351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69579" h="7798074">
                <a:moveTo>
                  <a:pt x="1330642" y="7798075"/>
                </a:moveTo>
                <a:lnTo>
                  <a:pt x="685800" y="7798075"/>
                </a:lnTo>
                <a:lnTo>
                  <a:pt x="0" y="6939344"/>
                </a:lnTo>
                <a:lnTo>
                  <a:pt x="0" y="0"/>
                </a:lnTo>
                <a:lnTo>
                  <a:pt x="3535680" y="0"/>
                </a:lnTo>
                <a:lnTo>
                  <a:pt x="3549015" y="1062465"/>
                </a:lnTo>
                <a:lnTo>
                  <a:pt x="8069580" y="1056753"/>
                </a:lnTo>
                <a:lnTo>
                  <a:pt x="8069580" y="5706466"/>
                </a:lnTo>
                <a:lnTo>
                  <a:pt x="7490460" y="5710274"/>
                </a:lnTo>
                <a:lnTo>
                  <a:pt x="7493317" y="6093942"/>
                </a:lnTo>
                <a:lnTo>
                  <a:pt x="7650480" y="6090134"/>
                </a:lnTo>
                <a:lnTo>
                  <a:pt x="7660005" y="6656591"/>
                </a:lnTo>
                <a:lnTo>
                  <a:pt x="5822632" y="6648023"/>
                </a:lnTo>
                <a:lnTo>
                  <a:pt x="5814060" y="3285454"/>
                </a:lnTo>
                <a:lnTo>
                  <a:pt x="1327785" y="3307351"/>
                </a:lnTo>
                <a:close/>
              </a:path>
            </a:pathLst>
          </a:custGeom>
          <a:solidFill>
            <a:srgbClr val="D9C06C">
              <a:alpha val="85099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EFB446-6914-E14D-8CAF-FF6F16EDFD64}"/>
              </a:ext>
            </a:extLst>
          </p:cNvPr>
          <p:cNvSpPr/>
          <p:nvPr/>
        </p:nvSpPr>
        <p:spPr>
          <a:xfrm>
            <a:off x="5749313" y="5570167"/>
            <a:ext cx="1832917" cy="997865"/>
          </a:xfrm>
          <a:custGeom>
            <a:avLst/>
            <a:gdLst>
              <a:gd name="connsiteX0" fmla="*/ 0 w 3250882"/>
              <a:gd name="connsiteY0" fmla="*/ 1701277 h 1769823"/>
              <a:gd name="connsiteX1" fmla="*/ 0 w 3250882"/>
              <a:gd name="connsiteY1" fmla="*/ 0 h 1769823"/>
              <a:gd name="connsiteX2" fmla="*/ 3250883 w 3250882"/>
              <a:gd name="connsiteY2" fmla="*/ 0 h 1769823"/>
              <a:gd name="connsiteX3" fmla="*/ 2089785 w 3250882"/>
              <a:gd name="connsiteY3" fmla="*/ 1163380 h 1769823"/>
              <a:gd name="connsiteX4" fmla="*/ 2086927 w 3250882"/>
              <a:gd name="connsiteY4" fmla="*/ 1682236 h 1769823"/>
              <a:gd name="connsiteX5" fmla="*/ 2014538 w 3250882"/>
              <a:gd name="connsiteY5" fmla="*/ 1682236 h 1769823"/>
              <a:gd name="connsiteX6" fmla="*/ 2010727 w 3250882"/>
              <a:gd name="connsiteY6" fmla="*/ 1769823 h 17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82" h="1769823">
                <a:moveTo>
                  <a:pt x="0" y="1701277"/>
                </a:moveTo>
                <a:lnTo>
                  <a:pt x="0" y="0"/>
                </a:lnTo>
                <a:lnTo>
                  <a:pt x="3250883" y="0"/>
                </a:lnTo>
                <a:lnTo>
                  <a:pt x="2089785" y="1163380"/>
                </a:lnTo>
                <a:lnTo>
                  <a:pt x="2086927" y="1682236"/>
                </a:lnTo>
                <a:lnTo>
                  <a:pt x="2014538" y="1682236"/>
                </a:lnTo>
                <a:lnTo>
                  <a:pt x="2010727" y="1769823"/>
                </a:lnTo>
                <a:close/>
              </a:path>
            </a:pathLst>
          </a:custGeom>
          <a:solidFill>
            <a:srgbClr val="D9C06C">
              <a:alpha val="85179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38A86C-24A3-344F-808C-13A6CC55BC9B}"/>
              </a:ext>
            </a:extLst>
          </p:cNvPr>
          <p:cNvSpPr/>
          <p:nvPr/>
        </p:nvSpPr>
        <p:spPr>
          <a:xfrm>
            <a:off x="7690455" y="3062124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4D80B5-364B-7347-BF2D-C247CE54DDDA}"/>
              </a:ext>
            </a:extLst>
          </p:cNvPr>
          <p:cNvCxnSpPr>
            <a:cxnSpLocks/>
          </p:cNvCxnSpPr>
          <p:nvPr/>
        </p:nvCxnSpPr>
        <p:spPr>
          <a:xfrm flipH="1" flipV="1">
            <a:off x="7756150" y="3124510"/>
            <a:ext cx="1203803" cy="846182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2CD2BE1-B6F9-F646-B15C-C42C4741E130}"/>
              </a:ext>
            </a:extLst>
          </p:cNvPr>
          <p:cNvSpPr/>
          <p:nvPr/>
        </p:nvSpPr>
        <p:spPr>
          <a:xfrm>
            <a:off x="-793" y="695103"/>
            <a:ext cx="12192000" cy="24860"/>
          </a:xfrm>
          <a:prstGeom prst="rect">
            <a:avLst/>
          </a:prstGeom>
          <a:solidFill>
            <a:schemeClr val="tx1">
              <a:lumMod val="85000"/>
              <a:lumOff val="15000"/>
              <a:alpha val="796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C121D-450C-464D-B841-3BC93E407D6A}"/>
              </a:ext>
            </a:extLst>
          </p:cNvPr>
          <p:cNvSpPr/>
          <p:nvPr/>
        </p:nvSpPr>
        <p:spPr>
          <a:xfrm>
            <a:off x="0" y="446"/>
            <a:ext cx="12192000" cy="694657"/>
          </a:xfrm>
          <a:prstGeom prst="rect">
            <a:avLst/>
          </a:prstGeom>
          <a:solidFill>
            <a:srgbClr val="D6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 Header">
            <a:extLst>
              <a:ext uri="{FF2B5EF4-FFF2-40B4-BE49-F238E27FC236}">
                <a16:creationId xmlns:a16="http://schemas.microsoft.com/office/drawing/2014/main" id="{09279727-7A2E-AD45-8A2A-C2DDB1680871}"/>
              </a:ext>
            </a:extLst>
          </p:cNvPr>
          <p:cNvSpPr txBox="1"/>
          <p:nvPr/>
        </p:nvSpPr>
        <p:spPr>
          <a:xfrm>
            <a:off x="-1589" y="134542"/>
            <a:ext cx="12190413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4399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INDIAN TRAILS GROVE </a:t>
            </a:r>
            <a:r>
              <a:rPr lang="en-US" sz="3399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(AS PROPOSED)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5082EE-F59C-CE49-9857-2F65452DC17D}"/>
              </a:ext>
            </a:extLst>
          </p:cNvPr>
          <p:cNvCxnSpPr>
            <a:cxnSpLocks/>
          </p:cNvCxnSpPr>
          <p:nvPr/>
        </p:nvCxnSpPr>
        <p:spPr>
          <a:xfrm flipH="1">
            <a:off x="6954323" y="3970692"/>
            <a:ext cx="2005631" cy="1832686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6DFF471-5E51-194B-AC83-5A944F189157}"/>
              </a:ext>
            </a:extLst>
          </p:cNvPr>
          <p:cNvSpPr/>
          <p:nvPr/>
        </p:nvSpPr>
        <p:spPr>
          <a:xfrm>
            <a:off x="6887584" y="5743860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CAFF1BF-48C3-9441-9A7B-78BAE20100BA}"/>
              </a:ext>
            </a:extLst>
          </p:cNvPr>
          <p:cNvSpPr/>
          <p:nvPr/>
        </p:nvSpPr>
        <p:spPr>
          <a:xfrm>
            <a:off x="3823488" y="1136406"/>
            <a:ext cx="2032696" cy="4396723"/>
          </a:xfrm>
          <a:custGeom>
            <a:avLst/>
            <a:gdLst>
              <a:gd name="connsiteX0" fmla="*/ 3549015 w 3605212"/>
              <a:gd name="connsiteY0" fmla="*/ 1062465 h 7798074"/>
              <a:gd name="connsiteX1" fmla="*/ 3592830 w 3605212"/>
              <a:gd name="connsiteY1" fmla="*/ 1062465 h 7798074"/>
              <a:gd name="connsiteX2" fmla="*/ 3605213 w 3605212"/>
              <a:gd name="connsiteY2" fmla="*/ 3296879 h 7798074"/>
              <a:gd name="connsiteX3" fmla="*/ 1327785 w 3605212"/>
              <a:gd name="connsiteY3" fmla="*/ 3307351 h 7798074"/>
              <a:gd name="connsiteX4" fmla="*/ 1330642 w 3605212"/>
              <a:gd name="connsiteY4" fmla="*/ 7798075 h 7798074"/>
              <a:gd name="connsiteX5" fmla="*/ 685800 w 3605212"/>
              <a:gd name="connsiteY5" fmla="*/ 7798075 h 7798074"/>
              <a:gd name="connsiteX6" fmla="*/ 0 w 3605212"/>
              <a:gd name="connsiteY6" fmla="*/ 6939344 h 7798074"/>
              <a:gd name="connsiteX7" fmla="*/ 0 w 3605212"/>
              <a:gd name="connsiteY7" fmla="*/ 3217860 h 7798074"/>
              <a:gd name="connsiteX8" fmla="*/ 1189672 w 3605212"/>
              <a:gd name="connsiteY8" fmla="*/ 3217860 h 7798074"/>
              <a:gd name="connsiteX9" fmla="*/ 1600200 w 3605212"/>
              <a:gd name="connsiteY9" fmla="*/ 2785639 h 7798074"/>
              <a:gd name="connsiteX10" fmla="*/ 1567815 w 3605212"/>
              <a:gd name="connsiteY10" fmla="*/ 0 h 7798074"/>
              <a:gd name="connsiteX11" fmla="*/ 3543300 w 3605212"/>
              <a:gd name="connsiteY11" fmla="*/ 0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5212" h="7798074">
                <a:moveTo>
                  <a:pt x="3549015" y="1062465"/>
                </a:moveTo>
                <a:lnTo>
                  <a:pt x="3592830" y="1062465"/>
                </a:lnTo>
                <a:lnTo>
                  <a:pt x="3605213" y="3296879"/>
                </a:lnTo>
                <a:lnTo>
                  <a:pt x="1327785" y="3307351"/>
                </a:lnTo>
                <a:lnTo>
                  <a:pt x="1330642" y="7798075"/>
                </a:lnTo>
                <a:lnTo>
                  <a:pt x="685800" y="7798075"/>
                </a:lnTo>
                <a:lnTo>
                  <a:pt x="0" y="6939344"/>
                </a:lnTo>
                <a:lnTo>
                  <a:pt x="0" y="3217860"/>
                </a:lnTo>
                <a:lnTo>
                  <a:pt x="1189672" y="3217860"/>
                </a:lnTo>
                <a:lnTo>
                  <a:pt x="1600200" y="2785639"/>
                </a:lnTo>
                <a:lnTo>
                  <a:pt x="1567815" y="0"/>
                </a:lnTo>
                <a:lnTo>
                  <a:pt x="3543300" y="0"/>
                </a:lnTo>
                <a:close/>
              </a:path>
            </a:pathLst>
          </a:custGeom>
          <a:solidFill>
            <a:srgbClr val="A1CC85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30C81614-7767-6040-BEE9-2D8CA0FCEC29}"/>
              </a:ext>
            </a:extLst>
          </p:cNvPr>
          <p:cNvSpPr/>
          <p:nvPr/>
        </p:nvSpPr>
        <p:spPr>
          <a:xfrm>
            <a:off x="5849203" y="1735447"/>
            <a:ext cx="886653" cy="1259810"/>
          </a:xfrm>
          <a:custGeom>
            <a:avLst/>
            <a:gdLst>
              <a:gd name="connsiteX0" fmla="*/ 1572577 w 1572577"/>
              <a:gd name="connsiteY0" fmla="*/ 2226797 h 2234413"/>
              <a:gd name="connsiteX1" fmla="*/ 12383 w 1572577"/>
              <a:gd name="connsiteY1" fmla="*/ 2234414 h 2234413"/>
              <a:gd name="connsiteX2" fmla="*/ 0 w 1572577"/>
              <a:gd name="connsiteY2" fmla="*/ 0 h 2234413"/>
              <a:gd name="connsiteX3" fmla="*/ 1572577 w 1572577"/>
              <a:gd name="connsiteY3" fmla="*/ 0 h 223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577" h="2234413">
                <a:moveTo>
                  <a:pt x="1572577" y="2226797"/>
                </a:moveTo>
                <a:lnTo>
                  <a:pt x="12383" y="2234414"/>
                </a:lnTo>
                <a:lnTo>
                  <a:pt x="0" y="0"/>
                </a:lnTo>
                <a:lnTo>
                  <a:pt x="1572577" y="0"/>
                </a:lnTo>
                <a:close/>
              </a:path>
            </a:pathLst>
          </a:custGeom>
          <a:solidFill>
            <a:srgbClr val="B5D9A3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6" name="Text Header">
            <a:extLst>
              <a:ext uri="{FF2B5EF4-FFF2-40B4-BE49-F238E27FC236}">
                <a16:creationId xmlns:a16="http://schemas.microsoft.com/office/drawing/2014/main" id="{7205AADA-7CED-C84A-8615-55674D172483}"/>
              </a:ext>
            </a:extLst>
          </p:cNvPr>
          <p:cNvSpPr txBox="1"/>
          <p:nvPr/>
        </p:nvSpPr>
        <p:spPr>
          <a:xfrm>
            <a:off x="9011258" y="1906803"/>
            <a:ext cx="307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I.T.G. Ag/Water Resources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448 Acres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11164E-E2FB-1B47-A49B-8892072323C8}"/>
              </a:ext>
            </a:extLst>
          </p:cNvPr>
          <p:cNvSpPr/>
          <p:nvPr/>
        </p:nvSpPr>
        <p:spPr>
          <a:xfrm>
            <a:off x="6232349" y="2255673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418A61C-BCCB-034F-B245-37A7F5BD9177}"/>
              </a:ext>
            </a:extLst>
          </p:cNvPr>
          <p:cNvCxnSpPr>
            <a:cxnSpLocks/>
          </p:cNvCxnSpPr>
          <p:nvPr/>
        </p:nvCxnSpPr>
        <p:spPr>
          <a:xfrm flipH="1" flipV="1">
            <a:off x="6297049" y="2324244"/>
            <a:ext cx="2662904" cy="14228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>
            <a:extLst>
              <a:ext uri="{FF2B5EF4-FFF2-40B4-BE49-F238E27FC236}">
                <a16:creationId xmlns:a16="http://schemas.microsoft.com/office/drawing/2014/main" id="{A84555BE-A9CC-5141-9769-21269934FFB8}"/>
              </a:ext>
            </a:extLst>
          </p:cNvPr>
          <p:cNvSpPr/>
          <p:nvPr/>
        </p:nvSpPr>
        <p:spPr>
          <a:xfrm>
            <a:off x="3823488" y="1136406"/>
            <a:ext cx="902227" cy="1814299"/>
          </a:xfrm>
          <a:custGeom>
            <a:avLst/>
            <a:gdLst>
              <a:gd name="connsiteX0" fmla="*/ 1189672 w 1600200"/>
              <a:gd name="connsiteY0" fmla="*/ 3217860 h 3217860"/>
              <a:gd name="connsiteX1" fmla="*/ 0 w 1600200"/>
              <a:gd name="connsiteY1" fmla="*/ 3217860 h 3217860"/>
              <a:gd name="connsiteX2" fmla="*/ 0 w 1600200"/>
              <a:gd name="connsiteY2" fmla="*/ 0 h 3217860"/>
              <a:gd name="connsiteX3" fmla="*/ 1562100 w 1600200"/>
              <a:gd name="connsiteY3" fmla="*/ 0 h 3217860"/>
              <a:gd name="connsiteX4" fmla="*/ 1600200 w 1600200"/>
              <a:gd name="connsiteY4" fmla="*/ 2785639 h 321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3217860">
                <a:moveTo>
                  <a:pt x="1189672" y="3217860"/>
                </a:moveTo>
                <a:lnTo>
                  <a:pt x="0" y="3217860"/>
                </a:lnTo>
                <a:lnTo>
                  <a:pt x="0" y="0"/>
                </a:lnTo>
                <a:lnTo>
                  <a:pt x="1562100" y="0"/>
                </a:lnTo>
                <a:lnTo>
                  <a:pt x="1600200" y="2785639"/>
                </a:lnTo>
                <a:close/>
              </a:path>
            </a:pathLst>
          </a:custGeom>
          <a:solidFill>
            <a:srgbClr val="91B28D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46" name="Text Header">
            <a:extLst>
              <a:ext uri="{FF2B5EF4-FFF2-40B4-BE49-F238E27FC236}">
                <a16:creationId xmlns:a16="http://schemas.microsoft.com/office/drawing/2014/main" id="{85D36F0E-9E72-F647-8C7C-68C6ADAF96D0}"/>
              </a:ext>
            </a:extLst>
          </p:cNvPr>
          <p:cNvSpPr txBox="1"/>
          <p:nvPr/>
        </p:nvSpPr>
        <p:spPr>
          <a:xfrm>
            <a:off x="2078974" y="1538358"/>
            <a:ext cx="127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I.T.I.D</a:t>
            </a:r>
          </a:p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640 Acres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5C2E63A-A1C9-D040-A3CA-B6D6364C7B40}"/>
              </a:ext>
            </a:extLst>
          </p:cNvPr>
          <p:cNvSpPr/>
          <p:nvPr/>
        </p:nvSpPr>
        <p:spPr>
          <a:xfrm>
            <a:off x="4145078" y="1794540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07730EB-BD0E-8A47-86BE-95CA3FEF684F}"/>
              </a:ext>
            </a:extLst>
          </p:cNvPr>
          <p:cNvCxnSpPr>
            <a:cxnSpLocks/>
            <a:endCxn id="47" idx="2"/>
          </p:cNvCxnSpPr>
          <p:nvPr/>
        </p:nvCxnSpPr>
        <p:spPr>
          <a:xfrm>
            <a:off x="3332096" y="1863111"/>
            <a:ext cx="812981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Header">
            <a:extLst>
              <a:ext uri="{FF2B5EF4-FFF2-40B4-BE49-F238E27FC236}">
                <a16:creationId xmlns:a16="http://schemas.microsoft.com/office/drawing/2014/main" id="{54069327-32C0-0448-B9B8-26CB90DB2280}"/>
              </a:ext>
            </a:extLst>
          </p:cNvPr>
          <p:cNvSpPr txBox="1"/>
          <p:nvPr/>
        </p:nvSpPr>
        <p:spPr>
          <a:xfrm>
            <a:off x="277607" y="2940294"/>
            <a:ext cx="3073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P.B.C.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 Ag/Water Resources</a:t>
            </a:r>
          </a:p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1,600 Acres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559BC9-90AF-D345-8C44-0AE6B70FCCB8}"/>
              </a:ext>
            </a:extLst>
          </p:cNvPr>
          <p:cNvSpPr/>
          <p:nvPr/>
        </p:nvSpPr>
        <p:spPr>
          <a:xfrm>
            <a:off x="4145078" y="3197626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A63D8A6-07C8-244E-8AA8-2BF792F2C8EB}"/>
              </a:ext>
            </a:extLst>
          </p:cNvPr>
          <p:cNvCxnSpPr>
            <a:cxnSpLocks/>
            <a:endCxn id="55" idx="2"/>
          </p:cNvCxnSpPr>
          <p:nvPr/>
        </p:nvCxnSpPr>
        <p:spPr>
          <a:xfrm>
            <a:off x="3323535" y="3266197"/>
            <a:ext cx="821543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Header">
            <a:extLst>
              <a:ext uri="{FF2B5EF4-FFF2-40B4-BE49-F238E27FC236}">
                <a16:creationId xmlns:a16="http://schemas.microsoft.com/office/drawing/2014/main" id="{9E750C4A-8E82-CE49-86B5-9A48CBEE81FC}"/>
              </a:ext>
            </a:extLst>
          </p:cNvPr>
          <p:cNvSpPr txBox="1"/>
          <p:nvPr/>
        </p:nvSpPr>
        <p:spPr>
          <a:xfrm>
            <a:off x="9012052" y="3670649"/>
            <a:ext cx="307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Indian Trails Grove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4,866 Total Acres</a:t>
            </a:r>
          </a:p>
        </p:txBody>
      </p:sp>
      <p:sp>
        <p:nvSpPr>
          <p:cNvPr id="39" name="Text Header">
            <a:extLst>
              <a:ext uri="{FF2B5EF4-FFF2-40B4-BE49-F238E27FC236}">
                <a16:creationId xmlns:a16="http://schemas.microsoft.com/office/drawing/2014/main" id="{9377A87C-225C-DC43-9DBF-952443B33000}"/>
              </a:ext>
            </a:extLst>
          </p:cNvPr>
          <p:cNvSpPr txBox="1"/>
          <p:nvPr/>
        </p:nvSpPr>
        <p:spPr>
          <a:xfrm>
            <a:off x="9011258" y="3671285"/>
            <a:ext cx="3073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Indian Trails Grove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2,178 Acres  Developable Area and reduce residential units from 3,897 to 2,612 units (a reduction of 1,285 units).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76200">
                  <a:schemeClr val="bg1">
                    <a:alpha val="70000"/>
                  </a:schemeClr>
                </a:glow>
              </a:effectLst>
              <a:latin typeface="Franklin Gothic Medium Cond" panose="020B06060304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28" grpId="0" animBg="1"/>
      <p:bldP spid="34" grpId="0" animBg="1"/>
      <p:bldP spid="36" grpId="0"/>
      <p:bldP spid="37" grpId="0" animBg="1"/>
      <p:bldP spid="45" grpId="0" animBg="1"/>
      <p:bldP spid="46" grpId="0"/>
      <p:bldP spid="47" grpId="0" animBg="1"/>
      <p:bldP spid="54" grpId="0"/>
      <p:bldP spid="55" grpId="0" animBg="1"/>
      <p:bldP spid="22" grpId="0"/>
      <p:bldP spid="22" grpId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tiled&#10;&#10;Description automatically generated">
            <a:extLst>
              <a:ext uri="{FF2B5EF4-FFF2-40B4-BE49-F238E27FC236}">
                <a16:creationId xmlns:a16="http://schemas.microsoft.com/office/drawing/2014/main" id="{AF8B73C3-87D0-BB44-9F4C-09A5307B3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99"/>
          <a:stretch/>
        </p:blipFill>
        <p:spPr>
          <a:xfrm>
            <a:off x="7814818" y="893"/>
            <a:ext cx="4376386" cy="6857107"/>
          </a:xfrm>
          <a:prstGeom prst="rect">
            <a:avLst/>
          </a:prstGeom>
        </p:spPr>
      </p:pic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F1860FE6-4AD9-2C46-B291-CCFA761E7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828"/>
          <a:stretch/>
        </p:blipFill>
        <p:spPr>
          <a:xfrm>
            <a:off x="0" y="893"/>
            <a:ext cx="7700905" cy="6857107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2F669257-884E-8F40-AA19-AEDA3B6908E6}"/>
              </a:ext>
            </a:extLst>
          </p:cNvPr>
          <p:cNvSpPr/>
          <p:nvPr/>
        </p:nvSpPr>
        <p:spPr>
          <a:xfrm>
            <a:off x="22189" y="0"/>
            <a:ext cx="12192001" cy="6857107"/>
          </a:xfrm>
          <a:custGeom>
            <a:avLst/>
            <a:gdLst>
              <a:gd name="connsiteX0" fmla="*/ 2712359 w 12192001"/>
              <a:gd name="connsiteY0" fmla="*/ 5565710 h 6857107"/>
              <a:gd name="connsiteX1" fmla="*/ 2712359 w 12192001"/>
              <a:gd name="connsiteY1" fmla="*/ 6524927 h 6857107"/>
              <a:gd name="connsiteX2" fmla="*/ 3846050 w 12192001"/>
              <a:gd name="connsiteY2" fmla="*/ 6563575 h 6857107"/>
              <a:gd name="connsiteX3" fmla="*/ 3848199 w 12192001"/>
              <a:gd name="connsiteY3" fmla="*/ 6514192 h 6857107"/>
              <a:gd name="connsiteX4" fmla="*/ 3889014 w 12192001"/>
              <a:gd name="connsiteY4" fmla="*/ 6514192 h 6857107"/>
              <a:gd name="connsiteX5" fmla="*/ 3890625 w 12192001"/>
              <a:gd name="connsiteY5" fmla="*/ 6221649 h 6857107"/>
              <a:gd name="connsiteX6" fmla="*/ 4545277 w 12192001"/>
              <a:gd name="connsiteY6" fmla="*/ 5565710 h 6857107"/>
              <a:gd name="connsiteX7" fmla="*/ 9704448 w 12192001"/>
              <a:gd name="connsiteY7" fmla="*/ 2461311 h 6857107"/>
              <a:gd name="connsiteX8" fmla="*/ 8420785 w 12192001"/>
              <a:gd name="connsiteY8" fmla="*/ 2468469 h 6857107"/>
              <a:gd name="connsiteX9" fmla="*/ 8436797 w 12192001"/>
              <a:gd name="connsiteY9" fmla="*/ 2946664 h 6857107"/>
              <a:gd name="connsiteX10" fmla="*/ 8504001 w 12192001"/>
              <a:gd name="connsiteY10" fmla="*/ 2946664 h 6857107"/>
              <a:gd name="connsiteX11" fmla="*/ 8504001 w 12192001"/>
              <a:gd name="connsiteY11" fmla="*/ 2999521 h 6857107"/>
              <a:gd name="connsiteX12" fmla="*/ 8595466 w 12192001"/>
              <a:gd name="connsiteY12" fmla="*/ 2995942 h 6857107"/>
              <a:gd name="connsiteX13" fmla="*/ 8590614 w 12192001"/>
              <a:gd name="connsiteY13" fmla="*/ 2866827 h 6857107"/>
              <a:gd name="connsiteX14" fmla="*/ 8624337 w 12192001"/>
              <a:gd name="connsiteY14" fmla="*/ 2839572 h 6857107"/>
              <a:gd name="connsiteX15" fmla="*/ 8951378 w 12192001"/>
              <a:gd name="connsiteY15" fmla="*/ 2843151 h 6857107"/>
              <a:gd name="connsiteX16" fmla="*/ 8951378 w 12192001"/>
              <a:gd name="connsiteY16" fmla="*/ 2994015 h 6857107"/>
              <a:gd name="connsiteX17" fmla="*/ 9017127 w 12192001"/>
              <a:gd name="connsiteY17" fmla="*/ 2999521 h 6857107"/>
              <a:gd name="connsiteX18" fmla="*/ 9015428 w 12192001"/>
              <a:gd name="connsiteY18" fmla="*/ 3041367 h 6857107"/>
              <a:gd name="connsiteX19" fmla="*/ 8949680 w 12192001"/>
              <a:gd name="connsiteY19" fmla="*/ 3044946 h 6857107"/>
              <a:gd name="connsiteX20" fmla="*/ 8949680 w 12192001"/>
              <a:gd name="connsiteY20" fmla="*/ 3143227 h 6857107"/>
              <a:gd name="connsiteX21" fmla="*/ 9057158 w 12192001"/>
              <a:gd name="connsiteY21" fmla="*/ 3143227 h 6857107"/>
              <a:gd name="connsiteX22" fmla="*/ 9054004 w 12192001"/>
              <a:gd name="connsiteY22" fmla="*/ 3210400 h 6857107"/>
              <a:gd name="connsiteX23" fmla="*/ 8948225 w 12192001"/>
              <a:gd name="connsiteY23" fmla="*/ 3212327 h 6857107"/>
              <a:gd name="connsiteX24" fmla="*/ 8957929 w 12192001"/>
              <a:gd name="connsiteY24" fmla="*/ 3574070 h 6857107"/>
              <a:gd name="connsiteX25" fmla="*/ 8951621 w 12192001"/>
              <a:gd name="connsiteY25" fmla="*/ 3724934 h 6857107"/>
              <a:gd name="connsiteX26" fmla="*/ 8063902 w 12192001"/>
              <a:gd name="connsiteY26" fmla="*/ 3734019 h 6857107"/>
              <a:gd name="connsiteX27" fmla="*/ 8063902 w 12192001"/>
              <a:gd name="connsiteY27" fmla="*/ 4286820 h 6857107"/>
              <a:gd name="connsiteX28" fmla="*/ 9792511 w 12192001"/>
              <a:gd name="connsiteY28" fmla="*/ 4286820 h 6857107"/>
              <a:gd name="connsiteX29" fmla="*/ 9792516 w 12192001"/>
              <a:gd name="connsiteY29" fmla="*/ 4287095 h 6857107"/>
              <a:gd name="connsiteX30" fmla="*/ 9792516 w 12192001"/>
              <a:gd name="connsiteY30" fmla="*/ 4286820 h 6857107"/>
              <a:gd name="connsiteX31" fmla="*/ 9792511 w 12192001"/>
              <a:gd name="connsiteY31" fmla="*/ 4286820 h 6857107"/>
              <a:gd name="connsiteX32" fmla="*/ 9770196 w 12192001"/>
              <a:gd name="connsiteY32" fmla="*/ 3164150 h 6857107"/>
              <a:gd name="connsiteX33" fmla="*/ 9667571 w 12192001"/>
              <a:gd name="connsiteY33" fmla="*/ 3164150 h 6857107"/>
              <a:gd name="connsiteX34" fmla="*/ 9667571 w 12192001"/>
              <a:gd name="connsiteY34" fmla="*/ 3035861 h 6857107"/>
              <a:gd name="connsiteX35" fmla="*/ 9763645 w 12192001"/>
              <a:gd name="connsiteY35" fmla="*/ 3035861 h 6857107"/>
              <a:gd name="connsiteX36" fmla="*/ 9763645 w 12192001"/>
              <a:gd name="connsiteY36" fmla="*/ 2468469 h 6857107"/>
              <a:gd name="connsiteX37" fmla="*/ 9704448 w 12192001"/>
              <a:gd name="connsiteY37" fmla="*/ 2461311 h 6857107"/>
              <a:gd name="connsiteX38" fmla="*/ 786532 w 12192001"/>
              <a:gd name="connsiteY38" fmla="*/ 1131950 h 6857107"/>
              <a:gd name="connsiteX39" fmla="*/ 786532 w 12192001"/>
              <a:gd name="connsiteY39" fmla="*/ 5044503 h 6857107"/>
              <a:gd name="connsiteX40" fmla="*/ 1173201 w 12192001"/>
              <a:gd name="connsiteY40" fmla="*/ 5528674 h 6857107"/>
              <a:gd name="connsiteX41" fmla="*/ 1536777 w 12192001"/>
              <a:gd name="connsiteY41" fmla="*/ 5528674 h 6857107"/>
              <a:gd name="connsiteX42" fmla="*/ 1535166 w 12192001"/>
              <a:gd name="connsiteY42" fmla="*/ 2996706 h 6857107"/>
              <a:gd name="connsiteX43" fmla="*/ 4064625 w 12192001"/>
              <a:gd name="connsiteY43" fmla="*/ 2984360 h 6857107"/>
              <a:gd name="connsiteX44" fmla="*/ 4069458 w 12192001"/>
              <a:gd name="connsiteY44" fmla="*/ 4880249 h 6857107"/>
              <a:gd name="connsiteX45" fmla="*/ 5105410 w 12192001"/>
              <a:gd name="connsiteY45" fmla="*/ 4885080 h 6857107"/>
              <a:gd name="connsiteX46" fmla="*/ 5100038 w 12192001"/>
              <a:gd name="connsiteY46" fmla="*/ 4565700 h 6857107"/>
              <a:gd name="connsiteX47" fmla="*/ 5011426 w 12192001"/>
              <a:gd name="connsiteY47" fmla="*/ 4567847 h 6857107"/>
              <a:gd name="connsiteX48" fmla="*/ 5009815 w 12192001"/>
              <a:gd name="connsiteY48" fmla="*/ 4351526 h 6857107"/>
              <a:gd name="connsiteX49" fmla="*/ 5336336 w 12192001"/>
              <a:gd name="connsiteY49" fmla="*/ 4349379 h 6857107"/>
              <a:gd name="connsiteX50" fmla="*/ 5336336 w 12192001"/>
              <a:gd name="connsiteY50" fmla="*/ 1727770 h 6857107"/>
              <a:gd name="connsiteX51" fmla="*/ 2787544 w 12192001"/>
              <a:gd name="connsiteY51" fmla="*/ 1730991 h 6857107"/>
              <a:gd name="connsiteX52" fmla="*/ 2780025 w 12192001"/>
              <a:gd name="connsiteY52" fmla="*/ 1131950 h 6857107"/>
              <a:gd name="connsiteX53" fmla="*/ 0 w 12192001"/>
              <a:gd name="connsiteY53" fmla="*/ 0 h 6857107"/>
              <a:gd name="connsiteX54" fmla="*/ 12192001 w 12192001"/>
              <a:gd name="connsiteY54" fmla="*/ 0 h 6857107"/>
              <a:gd name="connsiteX55" fmla="*/ 12192001 w 12192001"/>
              <a:gd name="connsiteY55" fmla="*/ 6857107 h 6857107"/>
              <a:gd name="connsiteX56" fmla="*/ 0 w 12192001"/>
              <a:gd name="connsiteY56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1" h="6857107">
                <a:moveTo>
                  <a:pt x="2712359" y="5565710"/>
                </a:moveTo>
                <a:lnTo>
                  <a:pt x="2712359" y="6524927"/>
                </a:lnTo>
                <a:lnTo>
                  <a:pt x="3846050" y="6563575"/>
                </a:lnTo>
                <a:lnTo>
                  <a:pt x="3848199" y="6514192"/>
                </a:lnTo>
                <a:lnTo>
                  <a:pt x="3889014" y="6514192"/>
                </a:lnTo>
                <a:lnTo>
                  <a:pt x="3890625" y="6221649"/>
                </a:lnTo>
                <a:lnTo>
                  <a:pt x="4545277" y="5565710"/>
                </a:lnTo>
                <a:close/>
                <a:moveTo>
                  <a:pt x="9704448" y="2461311"/>
                </a:moveTo>
                <a:cubicBezTo>
                  <a:pt x="9690134" y="2461311"/>
                  <a:pt x="8420785" y="2468469"/>
                  <a:pt x="8420785" y="2468469"/>
                </a:cubicBezTo>
                <a:lnTo>
                  <a:pt x="8436797" y="2946664"/>
                </a:lnTo>
                <a:lnTo>
                  <a:pt x="8504001" y="2946664"/>
                </a:lnTo>
                <a:lnTo>
                  <a:pt x="8504001" y="2999521"/>
                </a:lnTo>
                <a:lnTo>
                  <a:pt x="8595466" y="2995942"/>
                </a:lnTo>
                <a:cubicBezTo>
                  <a:pt x="8595466" y="2995942"/>
                  <a:pt x="8589886" y="2881418"/>
                  <a:pt x="8590614" y="2866827"/>
                </a:cubicBezTo>
                <a:cubicBezTo>
                  <a:pt x="8592312" y="2839572"/>
                  <a:pt x="8592312" y="2839572"/>
                  <a:pt x="8624337" y="2839572"/>
                </a:cubicBezTo>
                <a:cubicBezTo>
                  <a:pt x="8656362" y="2839572"/>
                  <a:pt x="8951378" y="2843151"/>
                  <a:pt x="8951378" y="2843151"/>
                </a:cubicBezTo>
                <a:lnTo>
                  <a:pt x="8951378" y="2994015"/>
                </a:lnTo>
                <a:lnTo>
                  <a:pt x="9017127" y="2999521"/>
                </a:lnTo>
                <a:lnTo>
                  <a:pt x="9015428" y="3041367"/>
                </a:lnTo>
                <a:lnTo>
                  <a:pt x="8949680" y="3044946"/>
                </a:lnTo>
                <a:lnTo>
                  <a:pt x="8949680" y="3143227"/>
                </a:lnTo>
                <a:lnTo>
                  <a:pt x="9057158" y="3143227"/>
                </a:lnTo>
                <a:lnTo>
                  <a:pt x="9054004" y="3210400"/>
                </a:lnTo>
                <a:lnTo>
                  <a:pt x="8948225" y="3212327"/>
                </a:lnTo>
                <a:cubicBezTo>
                  <a:pt x="8948225" y="3212327"/>
                  <a:pt x="8956231" y="3525067"/>
                  <a:pt x="8957929" y="3574070"/>
                </a:cubicBezTo>
                <a:cubicBezTo>
                  <a:pt x="8959627" y="3623074"/>
                  <a:pt x="8962781" y="3726861"/>
                  <a:pt x="8951621" y="3724934"/>
                </a:cubicBezTo>
                <a:cubicBezTo>
                  <a:pt x="8940461" y="3723007"/>
                  <a:pt x="8063902" y="3734019"/>
                  <a:pt x="8063902" y="3734019"/>
                </a:cubicBezTo>
                <a:lnTo>
                  <a:pt x="8063902" y="4286820"/>
                </a:lnTo>
                <a:lnTo>
                  <a:pt x="9792511" y="4286820"/>
                </a:lnTo>
                <a:lnTo>
                  <a:pt x="9792516" y="4287095"/>
                </a:lnTo>
                <a:lnTo>
                  <a:pt x="9792516" y="4286820"/>
                </a:lnTo>
                <a:lnTo>
                  <a:pt x="9792511" y="4286820"/>
                </a:lnTo>
                <a:lnTo>
                  <a:pt x="9770196" y="3164150"/>
                </a:lnTo>
                <a:lnTo>
                  <a:pt x="9667571" y="3164150"/>
                </a:lnTo>
                <a:lnTo>
                  <a:pt x="9667571" y="3035861"/>
                </a:lnTo>
                <a:lnTo>
                  <a:pt x="9763645" y="3035861"/>
                </a:lnTo>
                <a:lnTo>
                  <a:pt x="9763645" y="2468469"/>
                </a:lnTo>
                <a:cubicBezTo>
                  <a:pt x="9763645" y="2468469"/>
                  <a:pt x="9718762" y="2461311"/>
                  <a:pt x="9704448" y="2461311"/>
                </a:cubicBezTo>
                <a:close/>
                <a:moveTo>
                  <a:pt x="786532" y="1131950"/>
                </a:moveTo>
                <a:lnTo>
                  <a:pt x="786532" y="5044503"/>
                </a:lnTo>
                <a:lnTo>
                  <a:pt x="1173201" y="5528674"/>
                </a:lnTo>
                <a:lnTo>
                  <a:pt x="1536777" y="5528674"/>
                </a:lnTo>
                <a:lnTo>
                  <a:pt x="1535166" y="2996706"/>
                </a:lnTo>
                <a:lnTo>
                  <a:pt x="4064625" y="2984360"/>
                </a:lnTo>
                <a:lnTo>
                  <a:pt x="4069458" y="4880249"/>
                </a:lnTo>
                <a:lnTo>
                  <a:pt x="5105410" y="4885080"/>
                </a:lnTo>
                <a:lnTo>
                  <a:pt x="5100038" y="4565700"/>
                </a:lnTo>
                <a:lnTo>
                  <a:pt x="5011426" y="4567847"/>
                </a:lnTo>
                <a:lnTo>
                  <a:pt x="5009815" y="4351526"/>
                </a:lnTo>
                <a:lnTo>
                  <a:pt x="5336336" y="4349379"/>
                </a:lnTo>
                <a:lnTo>
                  <a:pt x="5336336" y="1727770"/>
                </a:lnTo>
                <a:lnTo>
                  <a:pt x="2787544" y="1730991"/>
                </a:lnTo>
                <a:lnTo>
                  <a:pt x="2780025" y="11319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7107"/>
                </a:lnTo>
                <a:lnTo>
                  <a:pt x="0" y="6857107"/>
                </a:lnTo>
                <a:close/>
              </a:path>
            </a:pathLst>
          </a:custGeom>
          <a:solidFill>
            <a:srgbClr val="D6DEE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58E6892-D024-334B-9A53-934EC19B5737}"/>
              </a:ext>
            </a:extLst>
          </p:cNvPr>
          <p:cNvSpPr/>
          <p:nvPr/>
        </p:nvSpPr>
        <p:spPr>
          <a:xfrm>
            <a:off x="785738" y="1132397"/>
            <a:ext cx="4549803" cy="4396723"/>
          </a:xfrm>
          <a:custGeom>
            <a:avLst/>
            <a:gdLst>
              <a:gd name="connsiteX0" fmla="*/ 1330642 w 8069579"/>
              <a:gd name="connsiteY0" fmla="*/ 7798075 h 7798074"/>
              <a:gd name="connsiteX1" fmla="*/ 685800 w 8069579"/>
              <a:gd name="connsiteY1" fmla="*/ 7798075 h 7798074"/>
              <a:gd name="connsiteX2" fmla="*/ 0 w 8069579"/>
              <a:gd name="connsiteY2" fmla="*/ 6939344 h 7798074"/>
              <a:gd name="connsiteX3" fmla="*/ 0 w 8069579"/>
              <a:gd name="connsiteY3" fmla="*/ 0 h 7798074"/>
              <a:gd name="connsiteX4" fmla="*/ 3535680 w 8069579"/>
              <a:gd name="connsiteY4" fmla="*/ 0 h 7798074"/>
              <a:gd name="connsiteX5" fmla="*/ 3549015 w 8069579"/>
              <a:gd name="connsiteY5" fmla="*/ 1062465 h 7798074"/>
              <a:gd name="connsiteX6" fmla="*/ 8069580 w 8069579"/>
              <a:gd name="connsiteY6" fmla="*/ 1056753 h 7798074"/>
              <a:gd name="connsiteX7" fmla="*/ 8069580 w 8069579"/>
              <a:gd name="connsiteY7" fmla="*/ 5706466 h 7798074"/>
              <a:gd name="connsiteX8" fmla="*/ 7490460 w 8069579"/>
              <a:gd name="connsiteY8" fmla="*/ 5710274 h 7798074"/>
              <a:gd name="connsiteX9" fmla="*/ 7493317 w 8069579"/>
              <a:gd name="connsiteY9" fmla="*/ 6093942 h 7798074"/>
              <a:gd name="connsiteX10" fmla="*/ 7650480 w 8069579"/>
              <a:gd name="connsiteY10" fmla="*/ 6090134 h 7798074"/>
              <a:gd name="connsiteX11" fmla="*/ 7660005 w 8069579"/>
              <a:gd name="connsiteY11" fmla="*/ 6656591 h 7798074"/>
              <a:gd name="connsiteX12" fmla="*/ 5822632 w 8069579"/>
              <a:gd name="connsiteY12" fmla="*/ 6648023 h 7798074"/>
              <a:gd name="connsiteX13" fmla="*/ 5814060 w 8069579"/>
              <a:gd name="connsiteY13" fmla="*/ 3285454 h 7798074"/>
              <a:gd name="connsiteX14" fmla="*/ 1327785 w 8069579"/>
              <a:gd name="connsiteY14" fmla="*/ 3307351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69579" h="7798074">
                <a:moveTo>
                  <a:pt x="1330642" y="7798075"/>
                </a:moveTo>
                <a:lnTo>
                  <a:pt x="685800" y="7798075"/>
                </a:lnTo>
                <a:lnTo>
                  <a:pt x="0" y="6939344"/>
                </a:lnTo>
                <a:lnTo>
                  <a:pt x="0" y="0"/>
                </a:lnTo>
                <a:lnTo>
                  <a:pt x="3535680" y="0"/>
                </a:lnTo>
                <a:lnTo>
                  <a:pt x="3549015" y="1062465"/>
                </a:lnTo>
                <a:lnTo>
                  <a:pt x="8069580" y="1056753"/>
                </a:lnTo>
                <a:lnTo>
                  <a:pt x="8069580" y="5706466"/>
                </a:lnTo>
                <a:lnTo>
                  <a:pt x="7490460" y="5710274"/>
                </a:lnTo>
                <a:lnTo>
                  <a:pt x="7493317" y="6093942"/>
                </a:lnTo>
                <a:lnTo>
                  <a:pt x="7650480" y="6090134"/>
                </a:lnTo>
                <a:lnTo>
                  <a:pt x="7660005" y="6656591"/>
                </a:lnTo>
                <a:lnTo>
                  <a:pt x="5822632" y="6648023"/>
                </a:lnTo>
                <a:lnTo>
                  <a:pt x="5814060" y="3285454"/>
                </a:lnTo>
                <a:lnTo>
                  <a:pt x="1327785" y="3307351"/>
                </a:lnTo>
                <a:close/>
              </a:path>
            </a:pathLst>
          </a:custGeom>
          <a:solidFill>
            <a:srgbClr val="D9C06C">
              <a:alpha val="85098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1DC91A-D0A6-0B4C-8BB1-8CD54FF69F23}"/>
              </a:ext>
            </a:extLst>
          </p:cNvPr>
          <p:cNvSpPr/>
          <p:nvPr/>
        </p:nvSpPr>
        <p:spPr>
          <a:xfrm>
            <a:off x="2711565" y="5566157"/>
            <a:ext cx="1832917" cy="997865"/>
          </a:xfrm>
          <a:custGeom>
            <a:avLst/>
            <a:gdLst>
              <a:gd name="connsiteX0" fmla="*/ 0 w 3250882"/>
              <a:gd name="connsiteY0" fmla="*/ 1701277 h 1769823"/>
              <a:gd name="connsiteX1" fmla="*/ 0 w 3250882"/>
              <a:gd name="connsiteY1" fmla="*/ 0 h 1769823"/>
              <a:gd name="connsiteX2" fmla="*/ 3250883 w 3250882"/>
              <a:gd name="connsiteY2" fmla="*/ 0 h 1769823"/>
              <a:gd name="connsiteX3" fmla="*/ 2089785 w 3250882"/>
              <a:gd name="connsiteY3" fmla="*/ 1163380 h 1769823"/>
              <a:gd name="connsiteX4" fmla="*/ 2086927 w 3250882"/>
              <a:gd name="connsiteY4" fmla="*/ 1682236 h 1769823"/>
              <a:gd name="connsiteX5" fmla="*/ 2014538 w 3250882"/>
              <a:gd name="connsiteY5" fmla="*/ 1682236 h 1769823"/>
              <a:gd name="connsiteX6" fmla="*/ 2010727 w 3250882"/>
              <a:gd name="connsiteY6" fmla="*/ 1769823 h 17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82" h="1769823">
                <a:moveTo>
                  <a:pt x="0" y="1701277"/>
                </a:moveTo>
                <a:lnTo>
                  <a:pt x="0" y="0"/>
                </a:lnTo>
                <a:lnTo>
                  <a:pt x="3250883" y="0"/>
                </a:lnTo>
                <a:lnTo>
                  <a:pt x="2089785" y="1163380"/>
                </a:lnTo>
                <a:lnTo>
                  <a:pt x="2086927" y="1682236"/>
                </a:lnTo>
                <a:lnTo>
                  <a:pt x="2014538" y="1682236"/>
                </a:lnTo>
                <a:lnTo>
                  <a:pt x="2010727" y="1769823"/>
                </a:lnTo>
                <a:close/>
              </a:path>
            </a:pathLst>
          </a:custGeom>
          <a:solidFill>
            <a:srgbClr val="D9C06C">
              <a:alpha val="85000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B43C4B8-DD2C-694D-9A72-117EAA01652F}"/>
              </a:ext>
            </a:extLst>
          </p:cNvPr>
          <p:cNvSpPr/>
          <p:nvPr/>
        </p:nvSpPr>
        <p:spPr>
          <a:xfrm>
            <a:off x="784945" y="1136406"/>
            <a:ext cx="2032696" cy="4396723"/>
          </a:xfrm>
          <a:custGeom>
            <a:avLst/>
            <a:gdLst>
              <a:gd name="connsiteX0" fmla="*/ 3549015 w 3605212"/>
              <a:gd name="connsiteY0" fmla="*/ 1062465 h 7798074"/>
              <a:gd name="connsiteX1" fmla="*/ 3592830 w 3605212"/>
              <a:gd name="connsiteY1" fmla="*/ 1062465 h 7798074"/>
              <a:gd name="connsiteX2" fmla="*/ 3605213 w 3605212"/>
              <a:gd name="connsiteY2" fmla="*/ 3296879 h 7798074"/>
              <a:gd name="connsiteX3" fmla="*/ 1327785 w 3605212"/>
              <a:gd name="connsiteY3" fmla="*/ 3307351 h 7798074"/>
              <a:gd name="connsiteX4" fmla="*/ 1330642 w 3605212"/>
              <a:gd name="connsiteY4" fmla="*/ 7798075 h 7798074"/>
              <a:gd name="connsiteX5" fmla="*/ 685800 w 3605212"/>
              <a:gd name="connsiteY5" fmla="*/ 7798075 h 7798074"/>
              <a:gd name="connsiteX6" fmla="*/ 0 w 3605212"/>
              <a:gd name="connsiteY6" fmla="*/ 6939344 h 7798074"/>
              <a:gd name="connsiteX7" fmla="*/ 0 w 3605212"/>
              <a:gd name="connsiteY7" fmla="*/ 3217860 h 7798074"/>
              <a:gd name="connsiteX8" fmla="*/ 1189672 w 3605212"/>
              <a:gd name="connsiteY8" fmla="*/ 3217860 h 7798074"/>
              <a:gd name="connsiteX9" fmla="*/ 1600200 w 3605212"/>
              <a:gd name="connsiteY9" fmla="*/ 2785639 h 7798074"/>
              <a:gd name="connsiteX10" fmla="*/ 1567815 w 3605212"/>
              <a:gd name="connsiteY10" fmla="*/ 0 h 7798074"/>
              <a:gd name="connsiteX11" fmla="*/ 3543300 w 3605212"/>
              <a:gd name="connsiteY11" fmla="*/ 0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5212" h="7798074">
                <a:moveTo>
                  <a:pt x="3549015" y="1062465"/>
                </a:moveTo>
                <a:lnTo>
                  <a:pt x="3592830" y="1062465"/>
                </a:lnTo>
                <a:lnTo>
                  <a:pt x="3605213" y="3296879"/>
                </a:lnTo>
                <a:lnTo>
                  <a:pt x="1327785" y="3307351"/>
                </a:lnTo>
                <a:lnTo>
                  <a:pt x="1330642" y="7798075"/>
                </a:lnTo>
                <a:lnTo>
                  <a:pt x="685800" y="7798075"/>
                </a:lnTo>
                <a:lnTo>
                  <a:pt x="0" y="6939344"/>
                </a:lnTo>
                <a:lnTo>
                  <a:pt x="0" y="3217860"/>
                </a:lnTo>
                <a:lnTo>
                  <a:pt x="1189672" y="3217860"/>
                </a:lnTo>
                <a:lnTo>
                  <a:pt x="1600200" y="2785639"/>
                </a:lnTo>
                <a:lnTo>
                  <a:pt x="1567815" y="0"/>
                </a:lnTo>
                <a:lnTo>
                  <a:pt x="3543300" y="0"/>
                </a:lnTo>
                <a:close/>
              </a:path>
            </a:pathLst>
          </a:custGeom>
          <a:solidFill>
            <a:srgbClr val="A1CC85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61D0C10-3898-1345-86BD-6ABE5E3489CA}"/>
              </a:ext>
            </a:extLst>
          </p:cNvPr>
          <p:cNvSpPr/>
          <p:nvPr/>
        </p:nvSpPr>
        <p:spPr>
          <a:xfrm>
            <a:off x="8062622" y="2461758"/>
            <a:ext cx="1729100" cy="1825784"/>
          </a:xfrm>
          <a:custGeom>
            <a:avLst/>
            <a:gdLst>
              <a:gd name="connsiteX0" fmla="*/ 7439025 w 7439024"/>
              <a:gd name="connsiteY0" fmla="*/ 7857190 h 7857190"/>
              <a:gd name="connsiteX1" fmla="*/ 7342971 w 7439024"/>
              <a:gd name="connsiteY1" fmla="*/ 3024639 h 7857190"/>
              <a:gd name="connsiteX2" fmla="*/ 6901327 w 7439024"/>
              <a:gd name="connsiteY2" fmla="*/ 3024639 h 7857190"/>
              <a:gd name="connsiteX3" fmla="*/ 6901327 w 7439024"/>
              <a:gd name="connsiteY3" fmla="*/ 2472551 h 7857190"/>
              <a:gd name="connsiteX4" fmla="*/ 7314780 w 7439024"/>
              <a:gd name="connsiteY4" fmla="*/ 2472551 h 7857190"/>
              <a:gd name="connsiteX5" fmla="*/ 7314780 w 7439024"/>
              <a:gd name="connsiteY5" fmla="*/ 30803 h 7857190"/>
              <a:gd name="connsiteX6" fmla="*/ 7060026 w 7439024"/>
              <a:gd name="connsiteY6" fmla="*/ 0 h 7857190"/>
              <a:gd name="connsiteX7" fmla="*/ 1535832 w 7439024"/>
              <a:gd name="connsiteY7" fmla="*/ 30803 h 7857190"/>
              <a:gd name="connsiteX8" fmla="*/ 1604741 w 7439024"/>
              <a:gd name="connsiteY8" fmla="*/ 2088695 h 7857190"/>
              <a:gd name="connsiteX9" fmla="*/ 1893950 w 7439024"/>
              <a:gd name="connsiteY9" fmla="*/ 2088695 h 7857190"/>
              <a:gd name="connsiteX10" fmla="*/ 1893950 w 7439024"/>
              <a:gd name="connsiteY10" fmla="*/ 2316165 h 7857190"/>
              <a:gd name="connsiteX11" fmla="*/ 2287565 w 7439024"/>
              <a:gd name="connsiteY11" fmla="*/ 2300764 h 7857190"/>
              <a:gd name="connsiteX12" fmla="*/ 2266684 w 7439024"/>
              <a:gd name="connsiteY12" fmla="*/ 1745121 h 7857190"/>
              <a:gd name="connsiteX13" fmla="*/ 2411810 w 7439024"/>
              <a:gd name="connsiteY13" fmla="*/ 1627832 h 7857190"/>
              <a:gd name="connsiteX14" fmla="*/ 3819221 w 7439024"/>
              <a:gd name="connsiteY14" fmla="*/ 1643233 h 7857190"/>
              <a:gd name="connsiteX15" fmla="*/ 3819221 w 7439024"/>
              <a:gd name="connsiteY15" fmla="*/ 2292470 h 7857190"/>
              <a:gd name="connsiteX16" fmla="*/ 4102166 w 7439024"/>
              <a:gd name="connsiteY16" fmla="*/ 2316165 h 7857190"/>
              <a:gd name="connsiteX17" fmla="*/ 4094857 w 7439024"/>
              <a:gd name="connsiteY17" fmla="*/ 2496246 h 7857190"/>
              <a:gd name="connsiteX18" fmla="*/ 3811913 w 7439024"/>
              <a:gd name="connsiteY18" fmla="*/ 2511647 h 7857190"/>
              <a:gd name="connsiteX19" fmla="*/ 3811913 w 7439024"/>
              <a:gd name="connsiteY19" fmla="*/ 2934599 h 7857190"/>
              <a:gd name="connsiteX20" fmla="*/ 4274438 w 7439024"/>
              <a:gd name="connsiteY20" fmla="*/ 2934599 h 7857190"/>
              <a:gd name="connsiteX21" fmla="*/ 4260865 w 7439024"/>
              <a:gd name="connsiteY21" fmla="*/ 3223676 h 7857190"/>
              <a:gd name="connsiteX22" fmla="*/ 3805649 w 7439024"/>
              <a:gd name="connsiteY22" fmla="*/ 3231969 h 7857190"/>
              <a:gd name="connsiteX23" fmla="*/ 3847412 w 7439024"/>
              <a:gd name="connsiteY23" fmla="*/ 4788716 h 7857190"/>
              <a:gd name="connsiteX24" fmla="*/ 3820266 w 7439024"/>
              <a:gd name="connsiteY24" fmla="*/ 5437953 h 7857190"/>
              <a:gd name="connsiteX25" fmla="*/ 0 w 7439024"/>
              <a:gd name="connsiteY25" fmla="*/ 5477050 h 7857190"/>
              <a:gd name="connsiteX26" fmla="*/ 0 w 7439024"/>
              <a:gd name="connsiteY26" fmla="*/ 7856006 h 7857190"/>
              <a:gd name="connsiteX27" fmla="*/ 7439025 w 7439024"/>
              <a:gd name="connsiteY27" fmla="*/ 7856006 h 785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439024" h="7857190">
                <a:moveTo>
                  <a:pt x="7439025" y="7857190"/>
                </a:moveTo>
                <a:lnTo>
                  <a:pt x="7342971" y="3024639"/>
                </a:lnTo>
                <a:lnTo>
                  <a:pt x="6901327" y="3024639"/>
                </a:lnTo>
                <a:lnTo>
                  <a:pt x="6901327" y="2472551"/>
                </a:lnTo>
                <a:lnTo>
                  <a:pt x="7314780" y="2472551"/>
                </a:lnTo>
                <a:lnTo>
                  <a:pt x="7314780" y="30803"/>
                </a:lnTo>
                <a:cubicBezTo>
                  <a:pt x="7314780" y="30803"/>
                  <a:pt x="7121626" y="0"/>
                  <a:pt x="7060026" y="0"/>
                </a:cubicBezTo>
                <a:cubicBezTo>
                  <a:pt x="6998427" y="0"/>
                  <a:pt x="1535832" y="30803"/>
                  <a:pt x="1535832" y="30803"/>
                </a:cubicBezTo>
                <a:lnTo>
                  <a:pt x="1604741" y="2088695"/>
                </a:lnTo>
                <a:lnTo>
                  <a:pt x="1893950" y="2088695"/>
                </a:lnTo>
                <a:lnTo>
                  <a:pt x="1893950" y="2316165"/>
                </a:lnTo>
                <a:lnTo>
                  <a:pt x="2287565" y="2300764"/>
                </a:lnTo>
                <a:cubicBezTo>
                  <a:pt x="2287565" y="2300764"/>
                  <a:pt x="2263552" y="1807912"/>
                  <a:pt x="2266684" y="1745121"/>
                </a:cubicBezTo>
                <a:cubicBezTo>
                  <a:pt x="2273992" y="1627832"/>
                  <a:pt x="2273992" y="1627832"/>
                  <a:pt x="2411810" y="1627832"/>
                </a:cubicBezTo>
                <a:cubicBezTo>
                  <a:pt x="2549628" y="1627832"/>
                  <a:pt x="3819221" y="1643233"/>
                  <a:pt x="3819221" y="1643233"/>
                </a:cubicBezTo>
                <a:lnTo>
                  <a:pt x="3819221" y="2292470"/>
                </a:lnTo>
                <a:lnTo>
                  <a:pt x="4102166" y="2316165"/>
                </a:lnTo>
                <a:lnTo>
                  <a:pt x="4094857" y="2496246"/>
                </a:lnTo>
                <a:lnTo>
                  <a:pt x="3811913" y="2511647"/>
                </a:lnTo>
                <a:lnTo>
                  <a:pt x="3811913" y="2934599"/>
                </a:lnTo>
                <a:lnTo>
                  <a:pt x="4274438" y="2934599"/>
                </a:lnTo>
                <a:lnTo>
                  <a:pt x="4260865" y="3223676"/>
                </a:lnTo>
                <a:lnTo>
                  <a:pt x="3805649" y="3231969"/>
                </a:lnTo>
                <a:cubicBezTo>
                  <a:pt x="3805649" y="3231969"/>
                  <a:pt x="3840103" y="4577832"/>
                  <a:pt x="3847412" y="4788716"/>
                </a:cubicBezTo>
                <a:cubicBezTo>
                  <a:pt x="3854720" y="4999600"/>
                  <a:pt x="3868293" y="5446246"/>
                  <a:pt x="3820266" y="5437953"/>
                </a:cubicBezTo>
                <a:cubicBezTo>
                  <a:pt x="3772238" y="5429660"/>
                  <a:pt x="0" y="5477050"/>
                  <a:pt x="0" y="5477050"/>
                </a:cubicBezTo>
                <a:lnTo>
                  <a:pt x="0" y="7856006"/>
                </a:lnTo>
                <a:lnTo>
                  <a:pt x="7439025" y="7856006"/>
                </a:lnTo>
                <a:close/>
              </a:path>
            </a:pathLst>
          </a:custGeom>
          <a:solidFill>
            <a:srgbClr val="D9C06C">
              <a:alpha val="85000"/>
            </a:srgbClr>
          </a:solidFill>
          <a:ln w="50800" cap="flat">
            <a:solidFill>
              <a:schemeClr val="bg2">
                <a:lumMod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sz="450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0A35DA7-1FA9-A04B-AD22-FF341C2341A8}"/>
              </a:ext>
            </a:extLst>
          </p:cNvPr>
          <p:cNvSpPr/>
          <p:nvPr/>
        </p:nvSpPr>
        <p:spPr>
          <a:xfrm>
            <a:off x="8957642" y="3002196"/>
            <a:ext cx="785725" cy="220159"/>
          </a:xfrm>
          <a:custGeom>
            <a:avLst/>
            <a:gdLst>
              <a:gd name="connsiteX0" fmla="*/ 3503911 w 3503910"/>
              <a:gd name="connsiteY0" fmla="*/ 156386 h 907510"/>
              <a:gd name="connsiteX1" fmla="*/ 3503911 w 3503910"/>
              <a:gd name="connsiteY1" fmla="*/ 0 h 907510"/>
              <a:gd name="connsiteX2" fmla="*/ 290252 w 3503910"/>
              <a:gd name="connsiteY2" fmla="*/ 0 h 907510"/>
              <a:gd name="connsiteX3" fmla="*/ 282944 w 3503910"/>
              <a:gd name="connsiteY3" fmla="*/ 180081 h 907510"/>
              <a:gd name="connsiteX4" fmla="*/ 0 w 3503910"/>
              <a:gd name="connsiteY4" fmla="*/ 195482 h 907510"/>
              <a:gd name="connsiteX5" fmla="*/ 0 w 3503910"/>
              <a:gd name="connsiteY5" fmla="*/ 618434 h 907510"/>
              <a:gd name="connsiteX6" fmla="*/ 462525 w 3503910"/>
              <a:gd name="connsiteY6" fmla="*/ 618434 h 907510"/>
              <a:gd name="connsiteX7" fmla="*/ 448952 w 3503910"/>
              <a:gd name="connsiteY7" fmla="*/ 907510 h 907510"/>
              <a:gd name="connsiteX8" fmla="*/ 1007531 w 3503910"/>
              <a:gd name="connsiteY8" fmla="*/ 821025 h 907510"/>
              <a:gd name="connsiteX9" fmla="*/ 1648593 w 3503910"/>
              <a:gd name="connsiteY9" fmla="*/ 437169 h 907510"/>
              <a:gd name="connsiteX10" fmla="*/ 2103809 w 3503910"/>
              <a:gd name="connsiteY10" fmla="*/ 640944 h 907510"/>
              <a:gd name="connsiteX11" fmla="*/ 2455662 w 3503910"/>
              <a:gd name="connsiteY11" fmla="*/ 351867 h 907510"/>
              <a:gd name="connsiteX12" fmla="*/ 2551716 w 3503910"/>
              <a:gd name="connsiteY12" fmla="*/ 351867 h 907510"/>
              <a:gd name="connsiteX13" fmla="*/ 2586171 w 3503910"/>
              <a:gd name="connsiteY13" fmla="*/ 156386 h 907510"/>
              <a:gd name="connsiteX14" fmla="*/ 3089414 w 3503910"/>
              <a:gd name="connsiteY14" fmla="*/ 156386 h 907510"/>
              <a:gd name="connsiteX15" fmla="*/ 3503911 w 3503910"/>
              <a:gd name="connsiteY15" fmla="*/ 156386 h 907510"/>
              <a:gd name="connsiteX0" fmla="*/ 3503911 w 3503910"/>
              <a:gd name="connsiteY0" fmla="*/ 156386 h 867081"/>
              <a:gd name="connsiteX1" fmla="*/ 3503911 w 3503910"/>
              <a:gd name="connsiteY1" fmla="*/ 0 h 867081"/>
              <a:gd name="connsiteX2" fmla="*/ 290252 w 3503910"/>
              <a:gd name="connsiteY2" fmla="*/ 0 h 867081"/>
              <a:gd name="connsiteX3" fmla="*/ 282944 w 3503910"/>
              <a:gd name="connsiteY3" fmla="*/ 180081 h 867081"/>
              <a:gd name="connsiteX4" fmla="*/ 0 w 3503910"/>
              <a:gd name="connsiteY4" fmla="*/ 195482 h 867081"/>
              <a:gd name="connsiteX5" fmla="*/ 0 w 3503910"/>
              <a:gd name="connsiteY5" fmla="*/ 618434 h 867081"/>
              <a:gd name="connsiteX6" fmla="*/ 462525 w 3503910"/>
              <a:gd name="connsiteY6" fmla="*/ 618434 h 867081"/>
              <a:gd name="connsiteX7" fmla="*/ 489465 w 3503910"/>
              <a:gd name="connsiteY7" fmla="*/ 867081 h 867081"/>
              <a:gd name="connsiteX8" fmla="*/ 1007531 w 3503910"/>
              <a:gd name="connsiteY8" fmla="*/ 821025 h 867081"/>
              <a:gd name="connsiteX9" fmla="*/ 1648593 w 3503910"/>
              <a:gd name="connsiteY9" fmla="*/ 437169 h 867081"/>
              <a:gd name="connsiteX10" fmla="*/ 2103809 w 3503910"/>
              <a:gd name="connsiteY10" fmla="*/ 640944 h 867081"/>
              <a:gd name="connsiteX11" fmla="*/ 2455662 w 3503910"/>
              <a:gd name="connsiteY11" fmla="*/ 351867 h 867081"/>
              <a:gd name="connsiteX12" fmla="*/ 2551716 w 3503910"/>
              <a:gd name="connsiteY12" fmla="*/ 351867 h 867081"/>
              <a:gd name="connsiteX13" fmla="*/ 2586171 w 3503910"/>
              <a:gd name="connsiteY13" fmla="*/ 156386 h 867081"/>
              <a:gd name="connsiteX14" fmla="*/ 3089414 w 3503910"/>
              <a:gd name="connsiteY14" fmla="*/ 156386 h 867081"/>
              <a:gd name="connsiteX15" fmla="*/ 3503911 w 3503910"/>
              <a:gd name="connsiteY15" fmla="*/ 156386 h 867081"/>
              <a:gd name="connsiteX0" fmla="*/ 3503911 w 3503910"/>
              <a:gd name="connsiteY0" fmla="*/ 156386 h 867081"/>
              <a:gd name="connsiteX1" fmla="*/ 3503911 w 3503910"/>
              <a:gd name="connsiteY1" fmla="*/ 0 h 867081"/>
              <a:gd name="connsiteX2" fmla="*/ 290252 w 3503910"/>
              <a:gd name="connsiteY2" fmla="*/ 0 h 867081"/>
              <a:gd name="connsiteX3" fmla="*/ 282944 w 3503910"/>
              <a:gd name="connsiteY3" fmla="*/ 180081 h 867081"/>
              <a:gd name="connsiteX4" fmla="*/ 0 w 3503910"/>
              <a:gd name="connsiteY4" fmla="*/ 195482 h 867081"/>
              <a:gd name="connsiteX5" fmla="*/ 0 w 3503910"/>
              <a:gd name="connsiteY5" fmla="*/ 618434 h 867081"/>
              <a:gd name="connsiteX6" fmla="*/ 489533 w 3503910"/>
              <a:gd name="connsiteY6" fmla="*/ 551053 h 867081"/>
              <a:gd name="connsiteX7" fmla="*/ 489465 w 3503910"/>
              <a:gd name="connsiteY7" fmla="*/ 867081 h 867081"/>
              <a:gd name="connsiteX8" fmla="*/ 1007531 w 3503910"/>
              <a:gd name="connsiteY8" fmla="*/ 821025 h 867081"/>
              <a:gd name="connsiteX9" fmla="*/ 1648593 w 3503910"/>
              <a:gd name="connsiteY9" fmla="*/ 437169 h 867081"/>
              <a:gd name="connsiteX10" fmla="*/ 2103809 w 3503910"/>
              <a:gd name="connsiteY10" fmla="*/ 640944 h 867081"/>
              <a:gd name="connsiteX11" fmla="*/ 2455662 w 3503910"/>
              <a:gd name="connsiteY11" fmla="*/ 351867 h 867081"/>
              <a:gd name="connsiteX12" fmla="*/ 2551716 w 3503910"/>
              <a:gd name="connsiteY12" fmla="*/ 351867 h 867081"/>
              <a:gd name="connsiteX13" fmla="*/ 2586171 w 3503910"/>
              <a:gd name="connsiteY13" fmla="*/ 156386 h 867081"/>
              <a:gd name="connsiteX14" fmla="*/ 3089414 w 3503910"/>
              <a:gd name="connsiteY14" fmla="*/ 156386 h 867081"/>
              <a:gd name="connsiteX15" fmla="*/ 3503911 w 3503910"/>
              <a:gd name="connsiteY15" fmla="*/ 156386 h 867081"/>
              <a:gd name="connsiteX0" fmla="*/ 3503911 w 3503910"/>
              <a:gd name="connsiteY0" fmla="*/ 156386 h 867081"/>
              <a:gd name="connsiteX1" fmla="*/ 3503911 w 3503910"/>
              <a:gd name="connsiteY1" fmla="*/ 0 h 867081"/>
              <a:gd name="connsiteX2" fmla="*/ 290252 w 3503910"/>
              <a:gd name="connsiteY2" fmla="*/ 0 h 867081"/>
              <a:gd name="connsiteX3" fmla="*/ 282944 w 3503910"/>
              <a:gd name="connsiteY3" fmla="*/ 180081 h 867081"/>
              <a:gd name="connsiteX4" fmla="*/ 0 w 3503910"/>
              <a:gd name="connsiteY4" fmla="*/ 195482 h 867081"/>
              <a:gd name="connsiteX5" fmla="*/ 27008 w 3503910"/>
              <a:gd name="connsiteY5" fmla="*/ 564530 h 867081"/>
              <a:gd name="connsiteX6" fmla="*/ 489533 w 3503910"/>
              <a:gd name="connsiteY6" fmla="*/ 551053 h 867081"/>
              <a:gd name="connsiteX7" fmla="*/ 489465 w 3503910"/>
              <a:gd name="connsiteY7" fmla="*/ 867081 h 867081"/>
              <a:gd name="connsiteX8" fmla="*/ 1007531 w 3503910"/>
              <a:gd name="connsiteY8" fmla="*/ 821025 h 867081"/>
              <a:gd name="connsiteX9" fmla="*/ 1648593 w 3503910"/>
              <a:gd name="connsiteY9" fmla="*/ 437169 h 867081"/>
              <a:gd name="connsiteX10" fmla="*/ 2103809 w 3503910"/>
              <a:gd name="connsiteY10" fmla="*/ 640944 h 867081"/>
              <a:gd name="connsiteX11" fmla="*/ 2455662 w 3503910"/>
              <a:gd name="connsiteY11" fmla="*/ 351867 h 867081"/>
              <a:gd name="connsiteX12" fmla="*/ 2551716 w 3503910"/>
              <a:gd name="connsiteY12" fmla="*/ 351867 h 867081"/>
              <a:gd name="connsiteX13" fmla="*/ 2586171 w 3503910"/>
              <a:gd name="connsiteY13" fmla="*/ 156386 h 867081"/>
              <a:gd name="connsiteX14" fmla="*/ 3089414 w 3503910"/>
              <a:gd name="connsiteY14" fmla="*/ 156386 h 867081"/>
              <a:gd name="connsiteX15" fmla="*/ 3503911 w 3503910"/>
              <a:gd name="connsiteY15" fmla="*/ 156386 h 867081"/>
              <a:gd name="connsiteX0" fmla="*/ 3476903 w 3476902"/>
              <a:gd name="connsiteY0" fmla="*/ 156386 h 867081"/>
              <a:gd name="connsiteX1" fmla="*/ 3476903 w 3476902"/>
              <a:gd name="connsiteY1" fmla="*/ 0 h 867081"/>
              <a:gd name="connsiteX2" fmla="*/ 263244 w 3476902"/>
              <a:gd name="connsiteY2" fmla="*/ 0 h 867081"/>
              <a:gd name="connsiteX3" fmla="*/ 255936 w 3476902"/>
              <a:gd name="connsiteY3" fmla="*/ 180081 h 867081"/>
              <a:gd name="connsiteX4" fmla="*/ 13504 w 3476902"/>
              <a:gd name="connsiteY4" fmla="*/ 249385 h 867081"/>
              <a:gd name="connsiteX5" fmla="*/ 0 w 3476902"/>
              <a:gd name="connsiteY5" fmla="*/ 564530 h 867081"/>
              <a:gd name="connsiteX6" fmla="*/ 462525 w 3476902"/>
              <a:gd name="connsiteY6" fmla="*/ 551053 h 867081"/>
              <a:gd name="connsiteX7" fmla="*/ 462457 w 3476902"/>
              <a:gd name="connsiteY7" fmla="*/ 867081 h 867081"/>
              <a:gd name="connsiteX8" fmla="*/ 980523 w 3476902"/>
              <a:gd name="connsiteY8" fmla="*/ 821025 h 867081"/>
              <a:gd name="connsiteX9" fmla="*/ 1621585 w 3476902"/>
              <a:gd name="connsiteY9" fmla="*/ 437169 h 867081"/>
              <a:gd name="connsiteX10" fmla="*/ 2076801 w 3476902"/>
              <a:gd name="connsiteY10" fmla="*/ 640944 h 867081"/>
              <a:gd name="connsiteX11" fmla="*/ 2428654 w 3476902"/>
              <a:gd name="connsiteY11" fmla="*/ 351867 h 867081"/>
              <a:gd name="connsiteX12" fmla="*/ 2524708 w 3476902"/>
              <a:gd name="connsiteY12" fmla="*/ 351867 h 867081"/>
              <a:gd name="connsiteX13" fmla="*/ 2559163 w 3476902"/>
              <a:gd name="connsiteY13" fmla="*/ 156386 h 867081"/>
              <a:gd name="connsiteX14" fmla="*/ 3062406 w 3476902"/>
              <a:gd name="connsiteY14" fmla="*/ 156386 h 867081"/>
              <a:gd name="connsiteX15" fmla="*/ 3476903 w 3476902"/>
              <a:gd name="connsiteY15" fmla="*/ 156386 h 867081"/>
              <a:gd name="connsiteX0" fmla="*/ 3476903 w 3476902"/>
              <a:gd name="connsiteY0" fmla="*/ 156386 h 867081"/>
              <a:gd name="connsiteX1" fmla="*/ 3476903 w 3476902"/>
              <a:gd name="connsiteY1" fmla="*/ 0 h 867081"/>
              <a:gd name="connsiteX2" fmla="*/ 263244 w 3476902"/>
              <a:gd name="connsiteY2" fmla="*/ 0 h 867081"/>
              <a:gd name="connsiteX3" fmla="*/ 269442 w 3476902"/>
              <a:gd name="connsiteY3" fmla="*/ 233986 h 867081"/>
              <a:gd name="connsiteX4" fmla="*/ 13504 w 3476902"/>
              <a:gd name="connsiteY4" fmla="*/ 249385 h 867081"/>
              <a:gd name="connsiteX5" fmla="*/ 0 w 3476902"/>
              <a:gd name="connsiteY5" fmla="*/ 564530 h 867081"/>
              <a:gd name="connsiteX6" fmla="*/ 462525 w 3476902"/>
              <a:gd name="connsiteY6" fmla="*/ 551053 h 867081"/>
              <a:gd name="connsiteX7" fmla="*/ 462457 w 3476902"/>
              <a:gd name="connsiteY7" fmla="*/ 867081 h 867081"/>
              <a:gd name="connsiteX8" fmla="*/ 980523 w 3476902"/>
              <a:gd name="connsiteY8" fmla="*/ 821025 h 867081"/>
              <a:gd name="connsiteX9" fmla="*/ 1621585 w 3476902"/>
              <a:gd name="connsiteY9" fmla="*/ 437169 h 867081"/>
              <a:gd name="connsiteX10" fmla="*/ 2076801 w 3476902"/>
              <a:gd name="connsiteY10" fmla="*/ 640944 h 867081"/>
              <a:gd name="connsiteX11" fmla="*/ 2428654 w 3476902"/>
              <a:gd name="connsiteY11" fmla="*/ 351867 h 867081"/>
              <a:gd name="connsiteX12" fmla="*/ 2524708 w 3476902"/>
              <a:gd name="connsiteY12" fmla="*/ 351867 h 867081"/>
              <a:gd name="connsiteX13" fmla="*/ 2559163 w 3476902"/>
              <a:gd name="connsiteY13" fmla="*/ 156386 h 867081"/>
              <a:gd name="connsiteX14" fmla="*/ 3062406 w 3476902"/>
              <a:gd name="connsiteY14" fmla="*/ 156386 h 867081"/>
              <a:gd name="connsiteX15" fmla="*/ 3476903 w 3476902"/>
              <a:gd name="connsiteY15" fmla="*/ 156386 h 867081"/>
              <a:gd name="connsiteX0" fmla="*/ 3476903 w 3476902"/>
              <a:gd name="connsiteY0" fmla="*/ 156386 h 867081"/>
              <a:gd name="connsiteX1" fmla="*/ 3476903 w 3476902"/>
              <a:gd name="connsiteY1" fmla="*/ 0 h 867081"/>
              <a:gd name="connsiteX2" fmla="*/ 276749 w 3476902"/>
              <a:gd name="connsiteY2" fmla="*/ 80857 h 867081"/>
              <a:gd name="connsiteX3" fmla="*/ 269442 w 3476902"/>
              <a:gd name="connsiteY3" fmla="*/ 233986 h 867081"/>
              <a:gd name="connsiteX4" fmla="*/ 13504 w 3476902"/>
              <a:gd name="connsiteY4" fmla="*/ 249385 h 867081"/>
              <a:gd name="connsiteX5" fmla="*/ 0 w 3476902"/>
              <a:gd name="connsiteY5" fmla="*/ 564530 h 867081"/>
              <a:gd name="connsiteX6" fmla="*/ 462525 w 3476902"/>
              <a:gd name="connsiteY6" fmla="*/ 551053 h 867081"/>
              <a:gd name="connsiteX7" fmla="*/ 462457 w 3476902"/>
              <a:gd name="connsiteY7" fmla="*/ 867081 h 867081"/>
              <a:gd name="connsiteX8" fmla="*/ 980523 w 3476902"/>
              <a:gd name="connsiteY8" fmla="*/ 821025 h 867081"/>
              <a:gd name="connsiteX9" fmla="*/ 1621585 w 3476902"/>
              <a:gd name="connsiteY9" fmla="*/ 437169 h 867081"/>
              <a:gd name="connsiteX10" fmla="*/ 2076801 w 3476902"/>
              <a:gd name="connsiteY10" fmla="*/ 640944 h 867081"/>
              <a:gd name="connsiteX11" fmla="*/ 2428654 w 3476902"/>
              <a:gd name="connsiteY11" fmla="*/ 351867 h 867081"/>
              <a:gd name="connsiteX12" fmla="*/ 2524708 w 3476902"/>
              <a:gd name="connsiteY12" fmla="*/ 351867 h 867081"/>
              <a:gd name="connsiteX13" fmla="*/ 2559163 w 3476902"/>
              <a:gd name="connsiteY13" fmla="*/ 156386 h 867081"/>
              <a:gd name="connsiteX14" fmla="*/ 3062406 w 3476902"/>
              <a:gd name="connsiteY14" fmla="*/ 156386 h 867081"/>
              <a:gd name="connsiteX15" fmla="*/ 3476903 w 3476902"/>
              <a:gd name="connsiteY15" fmla="*/ 156386 h 867081"/>
              <a:gd name="connsiteX0" fmla="*/ 3476903 w 3476902"/>
              <a:gd name="connsiteY0" fmla="*/ 156386 h 867081"/>
              <a:gd name="connsiteX1" fmla="*/ 3476903 w 3476902"/>
              <a:gd name="connsiteY1" fmla="*/ 0 h 867081"/>
              <a:gd name="connsiteX2" fmla="*/ 290253 w 3476902"/>
              <a:gd name="connsiteY2" fmla="*/ 0 h 867081"/>
              <a:gd name="connsiteX3" fmla="*/ 269442 w 3476902"/>
              <a:gd name="connsiteY3" fmla="*/ 233986 h 867081"/>
              <a:gd name="connsiteX4" fmla="*/ 13504 w 3476902"/>
              <a:gd name="connsiteY4" fmla="*/ 249385 h 867081"/>
              <a:gd name="connsiteX5" fmla="*/ 0 w 3476902"/>
              <a:gd name="connsiteY5" fmla="*/ 564530 h 867081"/>
              <a:gd name="connsiteX6" fmla="*/ 462525 w 3476902"/>
              <a:gd name="connsiteY6" fmla="*/ 551053 h 867081"/>
              <a:gd name="connsiteX7" fmla="*/ 462457 w 3476902"/>
              <a:gd name="connsiteY7" fmla="*/ 867081 h 867081"/>
              <a:gd name="connsiteX8" fmla="*/ 980523 w 3476902"/>
              <a:gd name="connsiteY8" fmla="*/ 821025 h 867081"/>
              <a:gd name="connsiteX9" fmla="*/ 1621585 w 3476902"/>
              <a:gd name="connsiteY9" fmla="*/ 437169 h 867081"/>
              <a:gd name="connsiteX10" fmla="*/ 2076801 w 3476902"/>
              <a:gd name="connsiteY10" fmla="*/ 640944 h 867081"/>
              <a:gd name="connsiteX11" fmla="*/ 2428654 w 3476902"/>
              <a:gd name="connsiteY11" fmla="*/ 351867 h 867081"/>
              <a:gd name="connsiteX12" fmla="*/ 2524708 w 3476902"/>
              <a:gd name="connsiteY12" fmla="*/ 351867 h 867081"/>
              <a:gd name="connsiteX13" fmla="*/ 2559163 w 3476902"/>
              <a:gd name="connsiteY13" fmla="*/ 156386 h 867081"/>
              <a:gd name="connsiteX14" fmla="*/ 3062406 w 3476902"/>
              <a:gd name="connsiteY14" fmla="*/ 156386 h 867081"/>
              <a:gd name="connsiteX15" fmla="*/ 3476903 w 3476902"/>
              <a:gd name="connsiteY15" fmla="*/ 156386 h 867081"/>
              <a:gd name="connsiteX0" fmla="*/ 3476903 w 3476902"/>
              <a:gd name="connsiteY0" fmla="*/ 156386 h 867081"/>
              <a:gd name="connsiteX1" fmla="*/ 3301350 w 3476902"/>
              <a:gd name="connsiteY1" fmla="*/ 13476 h 867081"/>
              <a:gd name="connsiteX2" fmla="*/ 290253 w 3476902"/>
              <a:gd name="connsiteY2" fmla="*/ 0 h 867081"/>
              <a:gd name="connsiteX3" fmla="*/ 269442 w 3476902"/>
              <a:gd name="connsiteY3" fmla="*/ 233986 h 867081"/>
              <a:gd name="connsiteX4" fmla="*/ 13504 w 3476902"/>
              <a:gd name="connsiteY4" fmla="*/ 249385 h 867081"/>
              <a:gd name="connsiteX5" fmla="*/ 0 w 3476902"/>
              <a:gd name="connsiteY5" fmla="*/ 564530 h 867081"/>
              <a:gd name="connsiteX6" fmla="*/ 462525 w 3476902"/>
              <a:gd name="connsiteY6" fmla="*/ 551053 h 867081"/>
              <a:gd name="connsiteX7" fmla="*/ 462457 w 3476902"/>
              <a:gd name="connsiteY7" fmla="*/ 867081 h 867081"/>
              <a:gd name="connsiteX8" fmla="*/ 980523 w 3476902"/>
              <a:gd name="connsiteY8" fmla="*/ 821025 h 867081"/>
              <a:gd name="connsiteX9" fmla="*/ 1621585 w 3476902"/>
              <a:gd name="connsiteY9" fmla="*/ 437169 h 867081"/>
              <a:gd name="connsiteX10" fmla="*/ 2076801 w 3476902"/>
              <a:gd name="connsiteY10" fmla="*/ 640944 h 867081"/>
              <a:gd name="connsiteX11" fmla="*/ 2428654 w 3476902"/>
              <a:gd name="connsiteY11" fmla="*/ 351867 h 867081"/>
              <a:gd name="connsiteX12" fmla="*/ 2524708 w 3476902"/>
              <a:gd name="connsiteY12" fmla="*/ 351867 h 867081"/>
              <a:gd name="connsiteX13" fmla="*/ 2559163 w 3476902"/>
              <a:gd name="connsiteY13" fmla="*/ 156386 h 867081"/>
              <a:gd name="connsiteX14" fmla="*/ 3062406 w 3476902"/>
              <a:gd name="connsiteY14" fmla="*/ 156386 h 867081"/>
              <a:gd name="connsiteX15" fmla="*/ 3476903 w 3476902"/>
              <a:gd name="connsiteY15" fmla="*/ 156386 h 867081"/>
              <a:gd name="connsiteX0" fmla="*/ 3341862 w 3341862"/>
              <a:gd name="connsiteY0" fmla="*/ 169860 h 867081"/>
              <a:gd name="connsiteX1" fmla="*/ 3301350 w 3341862"/>
              <a:gd name="connsiteY1" fmla="*/ 13476 h 867081"/>
              <a:gd name="connsiteX2" fmla="*/ 290253 w 3341862"/>
              <a:gd name="connsiteY2" fmla="*/ 0 h 867081"/>
              <a:gd name="connsiteX3" fmla="*/ 269442 w 3341862"/>
              <a:gd name="connsiteY3" fmla="*/ 233986 h 867081"/>
              <a:gd name="connsiteX4" fmla="*/ 13504 w 3341862"/>
              <a:gd name="connsiteY4" fmla="*/ 249385 h 867081"/>
              <a:gd name="connsiteX5" fmla="*/ 0 w 3341862"/>
              <a:gd name="connsiteY5" fmla="*/ 564530 h 867081"/>
              <a:gd name="connsiteX6" fmla="*/ 462525 w 3341862"/>
              <a:gd name="connsiteY6" fmla="*/ 551053 h 867081"/>
              <a:gd name="connsiteX7" fmla="*/ 462457 w 3341862"/>
              <a:gd name="connsiteY7" fmla="*/ 867081 h 867081"/>
              <a:gd name="connsiteX8" fmla="*/ 980523 w 3341862"/>
              <a:gd name="connsiteY8" fmla="*/ 821025 h 867081"/>
              <a:gd name="connsiteX9" fmla="*/ 1621585 w 3341862"/>
              <a:gd name="connsiteY9" fmla="*/ 437169 h 867081"/>
              <a:gd name="connsiteX10" fmla="*/ 2076801 w 3341862"/>
              <a:gd name="connsiteY10" fmla="*/ 640944 h 867081"/>
              <a:gd name="connsiteX11" fmla="*/ 2428654 w 3341862"/>
              <a:gd name="connsiteY11" fmla="*/ 351867 h 867081"/>
              <a:gd name="connsiteX12" fmla="*/ 2524708 w 3341862"/>
              <a:gd name="connsiteY12" fmla="*/ 351867 h 867081"/>
              <a:gd name="connsiteX13" fmla="*/ 2559163 w 3341862"/>
              <a:gd name="connsiteY13" fmla="*/ 156386 h 867081"/>
              <a:gd name="connsiteX14" fmla="*/ 3062406 w 3341862"/>
              <a:gd name="connsiteY14" fmla="*/ 156386 h 867081"/>
              <a:gd name="connsiteX15" fmla="*/ 3341862 w 3341862"/>
              <a:gd name="connsiteY15" fmla="*/ 169860 h 867081"/>
              <a:gd name="connsiteX0" fmla="*/ 3341862 w 3341862"/>
              <a:gd name="connsiteY0" fmla="*/ 169860 h 867081"/>
              <a:gd name="connsiteX1" fmla="*/ 3301350 w 3341862"/>
              <a:gd name="connsiteY1" fmla="*/ 13476 h 867081"/>
              <a:gd name="connsiteX2" fmla="*/ 290253 w 3341862"/>
              <a:gd name="connsiteY2" fmla="*/ 0 h 867081"/>
              <a:gd name="connsiteX3" fmla="*/ 269442 w 3341862"/>
              <a:gd name="connsiteY3" fmla="*/ 233986 h 867081"/>
              <a:gd name="connsiteX4" fmla="*/ 13504 w 3341862"/>
              <a:gd name="connsiteY4" fmla="*/ 249385 h 867081"/>
              <a:gd name="connsiteX5" fmla="*/ 0 w 3341862"/>
              <a:gd name="connsiteY5" fmla="*/ 564530 h 867081"/>
              <a:gd name="connsiteX6" fmla="*/ 462525 w 3341862"/>
              <a:gd name="connsiteY6" fmla="*/ 551053 h 867081"/>
              <a:gd name="connsiteX7" fmla="*/ 462457 w 3341862"/>
              <a:gd name="connsiteY7" fmla="*/ 867081 h 867081"/>
              <a:gd name="connsiteX8" fmla="*/ 980523 w 3341862"/>
              <a:gd name="connsiteY8" fmla="*/ 821025 h 867081"/>
              <a:gd name="connsiteX9" fmla="*/ 1621585 w 3341862"/>
              <a:gd name="connsiteY9" fmla="*/ 437169 h 867081"/>
              <a:gd name="connsiteX10" fmla="*/ 2076801 w 3341862"/>
              <a:gd name="connsiteY10" fmla="*/ 640944 h 867081"/>
              <a:gd name="connsiteX11" fmla="*/ 2428654 w 3341862"/>
              <a:gd name="connsiteY11" fmla="*/ 351867 h 867081"/>
              <a:gd name="connsiteX12" fmla="*/ 2524708 w 3341862"/>
              <a:gd name="connsiteY12" fmla="*/ 351867 h 867081"/>
              <a:gd name="connsiteX13" fmla="*/ 2559163 w 3341862"/>
              <a:gd name="connsiteY13" fmla="*/ 156386 h 867081"/>
              <a:gd name="connsiteX14" fmla="*/ 2994884 w 3341862"/>
              <a:gd name="connsiteY14" fmla="*/ 89003 h 867081"/>
              <a:gd name="connsiteX15" fmla="*/ 3341862 w 3341862"/>
              <a:gd name="connsiteY15" fmla="*/ 169860 h 867081"/>
              <a:gd name="connsiteX0" fmla="*/ 3341862 w 3341862"/>
              <a:gd name="connsiteY0" fmla="*/ 169860 h 867081"/>
              <a:gd name="connsiteX1" fmla="*/ 3301350 w 3341862"/>
              <a:gd name="connsiteY1" fmla="*/ 13476 h 867081"/>
              <a:gd name="connsiteX2" fmla="*/ 290253 w 3341862"/>
              <a:gd name="connsiteY2" fmla="*/ 0 h 867081"/>
              <a:gd name="connsiteX3" fmla="*/ 269442 w 3341862"/>
              <a:gd name="connsiteY3" fmla="*/ 233986 h 867081"/>
              <a:gd name="connsiteX4" fmla="*/ 13504 w 3341862"/>
              <a:gd name="connsiteY4" fmla="*/ 249385 h 867081"/>
              <a:gd name="connsiteX5" fmla="*/ 0 w 3341862"/>
              <a:gd name="connsiteY5" fmla="*/ 564530 h 867081"/>
              <a:gd name="connsiteX6" fmla="*/ 462525 w 3341862"/>
              <a:gd name="connsiteY6" fmla="*/ 551053 h 867081"/>
              <a:gd name="connsiteX7" fmla="*/ 462457 w 3341862"/>
              <a:gd name="connsiteY7" fmla="*/ 867081 h 867081"/>
              <a:gd name="connsiteX8" fmla="*/ 980523 w 3341862"/>
              <a:gd name="connsiteY8" fmla="*/ 821025 h 867081"/>
              <a:gd name="connsiteX9" fmla="*/ 1621585 w 3341862"/>
              <a:gd name="connsiteY9" fmla="*/ 437169 h 867081"/>
              <a:gd name="connsiteX10" fmla="*/ 2076801 w 3341862"/>
              <a:gd name="connsiteY10" fmla="*/ 640944 h 867081"/>
              <a:gd name="connsiteX11" fmla="*/ 2428654 w 3341862"/>
              <a:gd name="connsiteY11" fmla="*/ 351867 h 867081"/>
              <a:gd name="connsiteX12" fmla="*/ 2524708 w 3341862"/>
              <a:gd name="connsiteY12" fmla="*/ 351867 h 867081"/>
              <a:gd name="connsiteX13" fmla="*/ 2464635 w 3341862"/>
              <a:gd name="connsiteY13" fmla="*/ 102479 h 867081"/>
              <a:gd name="connsiteX14" fmla="*/ 2994884 w 3341862"/>
              <a:gd name="connsiteY14" fmla="*/ 89003 h 867081"/>
              <a:gd name="connsiteX15" fmla="*/ 3341862 w 3341862"/>
              <a:gd name="connsiteY15" fmla="*/ 169860 h 867081"/>
              <a:gd name="connsiteX0" fmla="*/ 3341862 w 3341862"/>
              <a:gd name="connsiteY0" fmla="*/ 169860 h 867081"/>
              <a:gd name="connsiteX1" fmla="*/ 3301350 w 3341862"/>
              <a:gd name="connsiteY1" fmla="*/ 13476 h 867081"/>
              <a:gd name="connsiteX2" fmla="*/ 290253 w 3341862"/>
              <a:gd name="connsiteY2" fmla="*/ 0 h 867081"/>
              <a:gd name="connsiteX3" fmla="*/ 269442 w 3341862"/>
              <a:gd name="connsiteY3" fmla="*/ 233986 h 867081"/>
              <a:gd name="connsiteX4" fmla="*/ 13504 w 3341862"/>
              <a:gd name="connsiteY4" fmla="*/ 249385 h 867081"/>
              <a:gd name="connsiteX5" fmla="*/ 0 w 3341862"/>
              <a:gd name="connsiteY5" fmla="*/ 564530 h 867081"/>
              <a:gd name="connsiteX6" fmla="*/ 462525 w 3341862"/>
              <a:gd name="connsiteY6" fmla="*/ 551053 h 867081"/>
              <a:gd name="connsiteX7" fmla="*/ 462457 w 3341862"/>
              <a:gd name="connsiteY7" fmla="*/ 867081 h 867081"/>
              <a:gd name="connsiteX8" fmla="*/ 980523 w 3341862"/>
              <a:gd name="connsiteY8" fmla="*/ 821025 h 867081"/>
              <a:gd name="connsiteX9" fmla="*/ 1621585 w 3341862"/>
              <a:gd name="connsiteY9" fmla="*/ 437169 h 867081"/>
              <a:gd name="connsiteX10" fmla="*/ 1968769 w 3341862"/>
              <a:gd name="connsiteY10" fmla="*/ 640943 h 867081"/>
              <a:gd name="connsiteX11" fmla="*/ 2428654 w 3341862"/>
              <a:gd name="connsiteY11" fmla="*/ 351867 h 867081"/>
              <a:gd name="connsiteX12" fmla="*/ 2524708 w 3341862"/>
              <a:gd name="connsiteY12" fmla="*/ 351867 h 867081"/>
              <a:gd name="connsiteX13" fmla="*/ 2464635 w 3341862"/>
              <a:gd name="connsiteY13" fmla="*/ 102479 h 867081"/>
              <a:gd name="connsiteX14" fmla="*/ 2994884 w 3341862"/>
              <a:gd name="connsiteY14" fmla="*/ 89003 h 867081"/>
              <a:gd name="connsiteX15" fmla="*/ 3341862 w 3341862"/>
              <a:gd name="connsiteY15" fmla="*/ 169860 h 867081"/>
              <a:gd name="connsiteX0" fmla="*/ 3341862 w 3341862"/>
              <a:gd name="connsiteY0" fmla="*/ 169860 h 867081"/>
              <a:gd name="connsiteX1" fmla="*/ 3301350 w 3341862"/>
              <a:gd name="connsiteY1" fmla="*/ 13476 h 867081"/>
              <a:gd name="connsiteX2" fmla="*/ 290253 w 3341862"/>
              <a:gd name="connsiteY2" fmla="*/ 0 h 867081"/>
              <a:gd name="connsiteX3" fmla="*/ 269442 w 3341862"/>
              <a:gd name="connsiteY3" fmla="*/ 233986 h 867081"/>
              <a:gd name="connsiteX4" fmla="*/ 13504 w 3341862"/>
              <a:gd name="connsiteY4" fmla="*/ 249385 h 867081"/>
              <a:gd name="connsiteX5" fmla="*/ 0 w 3341862"/>
              <a:gd name="connsiteY5" fmla="*/ 564530 h 867081"/>
              <a:gd name="connsiteX6" fmla="*/ 462525 w 3341862"/>
              <a:gd name="connsiteY6" fmla="*/ 551053 h 867081"/>
              <a:gd name="connsiteX7" fmla="*/ 462457 w 3341862"/>
              <a:gd name="connsiteY7" fmla="*/ 867081 h 867081"/>
              <a:gd name="connsiteX8" fmla="*/ 980523 w 3341862"/>
              <a:gd name="connsiteY8" fmla="*/ 821025 h 867081"/>
              <a:gd name="connsiteX9" fmla="*/ 1621585 w 3341862"/>
              <a:gd name="connsiteY9" fmla="*/ 437169 h 867081"/>
              <a:gd name="connsiteX10" fmla="*/ 1968769 w 3341862"/>
              <a:gd name="connsiteY10" fmla="*/ 640943 h 867081"/>
              <a:gd name="connsiteX11" fmla="*/ 2280109 w 3341862"/>
              <a:gd name="connsiteY11" fmla="*/ 365344 h 867081"/>
              <a:gd name="connsiteX12" fmla="*/ 2524708 w 3341862"/>
              <a:gd name="connsiteY12" fmla="*/ 351867 h 867081"/>
              <a:gd name="connsiteX13" fmla="*/ 2464635 w 3341862"/>
              <a:gd name="connsiteY13" fmla="*/ 102479 h 867081"/>
              <a:gd name="connsiteX14" fmla="*/ 2994884 w 3341862"/>
              <a:gd name="connsiteY14" fmla="*/ 89003 h 867081"/>
              <a:gd name="connsiteX15" fmla="*/ 3341862 w 3341862"/>
              <a:gd name="connsiteY15" fmla="*/ 169860 h 867081"/>
              <a:gd name="connsiteX0" fmla="*/ 3341862 w 3341862"/>
              <a:gd name="connsiteY0" fmla="*/ 169860 h 867081"/>
              <a:gd name="connsiteX1" fmla="*/ 3301350 w 3341862"/>
              <a:gd name="connsiteY1" fmla="*/ 13476 h 867081"/>
              <a:gd name="connsiteX2" fmla="*/ 290253 w 3341862"/>
              <a:gd name="connsiteY2" fmla="*/ 0 h 867081"/>
              <a:gd name="connsiteX3" fmla="*/ 269442 w 3341862"/>
              <a:gd name="connsiteY3" fmla="*/ 233986 h 867081"/>
              <a:gd name="connsiteX4" fmla="*/ 13504 w 3341862"/>
              <a:gd name="connsiteY4" fmla="*/ 249385 h 867081"/>
              <a:gd name="connsiteX5" fmla="*/ 0 w 3341862"/>
              <a:gd name="connsiteY5" fmla="*/ 564530 h 867081"/>
              <a:gd name="connsiteX6" fmla="*/ 462525 w 3341862"/>
              <a:gd name="connsiteY6" fmla="*/ 551053 h 867081"/>
              <a:gd name="connsiteX7" fmla="*/ 462457 w 3341862"/>
              <a:gd name="connsiteY7" fmla="*/ 867081 h 867081"/>
              <a:gd name="connsiteX8" fmla="*/ 980523 w 3341862"/>
              <a:gd name="connsiteY8" fmla="*/ 821025 h 867081"/>
              <a:gd name="connsiteX9" fmla="*/ 1621585 w 3341862"/>
              <a:gd name="connsiteY9" fmla="*/ 437169 h 867081"/>
              <a:gd name="connsiteX10" fmla="*/ 1968769 w 3341862"/>
              <a:gd name="connsiteY10" fmla="*/ 640943 h 867081"/>
              <a:gd name="connsiteX11" fmla="*/ 2280109 w 3341862"/>
              <a:gd name="connsiteY11" fmla="*/ 365344 h 867081"/>
              <a:gd name="connsiteX12" fmla="*/ 2457188 w 3341862"/>
              <a:gd name="connsiteY12" fmla="*/ 351868 h 867081"/>
              <a:gd name="connsiteX13" fmla="*/ 2464635 w 3341862"/>
              <a:gd name="connsiteY13" fmla="*/ 102479 h 867081"/>
              <a:gd name="connsiteX14" fmla="*/ 2994884 w 3341862"/>
              <a:gd name="connsiteY14" fmla="*/ 89003 h 867081"/>
              <a:gd name="connsiteX15" fmla="*/ 3341862 w 3341862"/>
              <a:gd name="connsiteY15" fmla="*/ 169860 h 867081"/>
              <a:gd name="connsiteX0" fmla="*/ 3341862 w 3341862"/>
              <a:gd name="connsiteY0" fmla="*/ 169860 h 867081"/>
              <a:gd name="connsiteX1" fmla="*/ 3301350 w 3341862"/>
              <a:gd name="connsiteY1" fmla="*/ 13476 h 867081"/>
              <a:gd name="connsiteX2" fmla="*/ 290253 w 3341862"/>
              <a:gd name="connsiteY2" fmla="*/ 0 h 867081"/>
              <a:gd name="connsiteX3" fmla="*/ 269442 w 3341862"/>
              <a:gd name="connsiteY3" fmla="*/ 233986 h 867081"/>
              <a:gd name="connsiteX4" fmla="*/ 13504 w 3341862"/>
              <a:gd name="connsiteY4" fmla="*/ 249385 h 867081"/>
              <a:gd name="connsiteX5" fmla="*/ 0 w 3341862"/>
              <a:gd name="connsiteY5" fmla="*/ 564530 h 867081"/>
              <a:gd name="connsiteX6" fmla="*/ 462525 w 3341862"/>
              <a:gd name="connsiteY6" fmla="*/ 551053 h 867081"/>
              <a:gd name="connsiteX7" fmla="*/ 462457 w 3341862"/>
              <a:gd name="connsiteY7" fmla="*/ 867081 h 867081"/>
              <a:gd name="connsiteX8" fmla="*/ 980523 w 3341862"/>
              <a:gd name="connsiteY8" fmla="*/ 821025 h 867081"/>
              <a:gd name="connsiteX9" fmla="*/ 1621585 w 3341862"/>
              <a:gd name="connsiteY9" fmla="*/ 437169 h 867081"/>
              <a:gd name="connsiteX10" fmla="*/ 1968769 w 3341862"/>
              <a:gd name="connsiteY10" fmla="*/ 640943 h 867081"/>
              <a:gd name="connsiteX11" fmla="*/ 2280109 w 3341862"/>
              <a:gd name="connsiteY11" fmla="*/ 365344 h 867081"/>
              <a:gd name="connsiteX12" fmla="*/ 2457188 w 3341862"/>
              <a:gd name="connsiteY12" fmla="*/ 351868 h 867081"/>
              <a:gd name="connsiteX13" fmla="*/ 2518651 w 3341862"/>
              <a:gd name="connsiteY13" fmla="*/ 115955 h 867081"/>
              <a:gd name="connsiteX14" fmla="*/ 2994884 w 3341862"/>
              <a:gd name="connsiteY14" fmla="*/ 89003 h 867081"/>
              <a:gd name="connsiteX15" fmla="*/ 3341862 w 3341862"/>
              <a:gd name="connsiteY15" fmla="*/ 169860 h 867081"/>
              <a:gd name="connsiteX0" fmla="*/ 3341862 w 3341862"/>
              <a:gd name="connsiteY0" fmla="*/ 169860 h 867081"/>
              <a:gd name="connsiteX1" fmla="*/ 3301350 w 3341862"/>
              <a:gd name="connsiteY1" fmla="*/ 13476 h 867081"/>
              <a:gd name="connsiteX2" fmla="*/ 290253 w 3341862"/>
              <a:gd name="connsiteY2" fmla="*/ 0 h 867081"/>
              <a:gd name="connsiteX3" fmla="*/ 269442 w 3341862"/>
              <a:gd name="connsiteY3" fmla="*/ 233986 h 867081"/>
              <a:gd name="connsiteX4" fmla="*/ 13504 w 3341862"/>
              <a:gd name="connsiteY4" fmla="*/ 249385 h 867081"/>
              <a:gd name="connsiteX5" fmla="*/ 0 w 3341862"/>
              <a:gd name="connsiteY5" fmla="*/ 564530 h 867081"/>
              <a:gd name="connsiteX6" fmla="*/ 462525 w 3341862"/>
              <a:gd name="connsiteY6" fmla="*/ 551053 h 867081"/>
              <a:gd name="connsiteX7" fmla="*/ 462457 w 3341862"/>
              <a:gd name="connsiteY7" fmla="*/ 867081 h 867081"/>
              <a:gd name="connsiteX8" fmla="*/ 980523 w 3341862"/>
              <a:gd name="connsiteY8" fmla="*/ 821025 h 867081"/>
              <a:gd name="connsiteX9" fmla="*/ 1540559 w 3341862"/>
              <a:gd name="connsiteY9" fmla="*/ 531503 h 867081"/>
              <a:gd name="connsiteX10" fmla="*/ 1968769 w 3341862"/>
              <a:gd name="connsiteY10" fmla="*/ 640943 h 867081"/>
              <a:gd name="connsiteX11" fmla="*/ 2280109 w 3341862"/>
              <a:gd name="connsiteY11" fmla="*/ 365344 h 867081"/>
              <a:gd name="connsiteX12" fmla="*/ 2457188 w 3341862"/>
              <a:gd name="connsiteY12" fmla="*/ 351868 h 867081"/>
              <a:gd name="connsiteX13" fmla="*/ 2518651 w 3341862"/>
              <a:gd name="connsiteY13" fmla="*/ 115955 h 867081"/>
              <a:gd name="connsiteX14" fmla="*/ 2994884 w 3341862"/>
              <a:gd name="connsiteY14" fmla="*/ 89003 h 867081"/>
              <a:gd name="connsiteX15" fmla="*/ 3341862 w 3341862"/>
              <a:gd name="connsiteY15" fmla="*/ 169860 h 867081"/>
              <a:gd name="connsiteX0" fmla="*/ 3341862 w 3341862"/>
              <a:gd name="connsiteY0" fmla="*/ 169860 h 934462"/>
              <a:gd name="connsiteX1" fmla="*/ 3301350 w 3341862"/>
              <a:gd name="connsiteY1" fmla="*/ 13476 h 934462"/>
              <a:gd name="connsiteX2" fmla="*/ 290253 w 3341862"/>
              <a:gd name="connsiteY2" fmla="*/ 0 h 934462"/>
              <a:gd name="connsiteX3" fmla="*/ 269442 w 3341862"/>
              <a:gd name="connsiteY3" fmla="*/ 233986 h 934462"/>
              <a:gd name="connsiteX4" fmla="*/ 13504 w 3341862"/>
              <a:gd name="connsiteY4" fmla="*/ 249385 h 934462"/>
              <a:gd name="connsiteX5" fmla="*/ 0 w 3341862"/>
              <a:gd name="connsiteY5" fmla="*/ 564530 h 934462"/>
              <a:gd name="connsiteX6" fmla="*/ 462525 w 3341862"/>
              <a:gd name="connsiteY6" fmla="*/ 551053 h 934462"/>
              <a:gd name="connsiteX7" fmla="*/ 475961 w 3341862"/>
              <a:gd name="connsiteY7" fmla="*/ 934462 h 934462"/>
              <a:gd name="connsiteX8" fmla="*/ 980523 w 3341862"/>
              <a:gd name="connsiteY8" fmla="*/ 821025 h 934462"/>
              <a:gd name="connsiteX9" fmla="*/ 1540559 w 3341862"/>
              <a:gd name="connsiteY9" fmla="*/ 531503 h 934462"/>
              <a:gd name="connsiteX10" fmla="*/ 1968769 w 3341862"/>
              <a:gd name="connsiteY10" fmla="*/ 640943 h 934462"/>
              <a:gd name="connsiteX11" fmla="*/ 2280109 w 3341862"/>
              <a:gd name="connsiteY11" fmla="*/ 365344 h 934462"/>
              <a:gd name="connsiteX12" fmla="*/ 2457188 w 3341862"/>
              <a:gd name="connsiteY12" fmla="*/ 351868 h 934462"/>
              <a:gd name="connsiteX13" fmla="*/ 2518651 w 3341862"/>
              <a:gd name="connsiteY13" fmla="*/ 115955 h 934462"/>
              <a:gd name="connsiteX14" fmla="*/ 2994884 w 3341862"/>
              <a:gd name="connsiteY14" fmla="*/ 89003 h 934462"/>
              <a:gd name="connsiteX15" fmla="*/ 3341862 w 3341862"/>
              <a:gd name="connsiteY15" fmla="*/ 169860 h 934462"/>
              <a:gd name="connsiteX0" fmla="*/ 3341862 w 3341862"/>
              <a:gd name="connsiteY0" fmla="*/ 169860 h 934462"/>
              <a:gd name="connsiteX1" fmla="*/ 3301350 w 3341862"/>
              <a:gd name="connsiteY1" fmla="*/ 13476 h 934462"/>
              <a:gd name="connsiteX2" fmla="*/ 290253 w 3341862"/>
              <a:gd name="connsiteY2" fmla="*/ 0 h 934462"/>
              <a:gd name="connsiteX3" fmla="*/ 269442 w 3341862"/>
              <a:gd name="connsiteY3" fmla="*/ 233986 h 934462"/>
              <a:gd name="connsiteX4" fmla="*/ 13504 w 3341862"/>
              <a:gd name="connsiteY4" fmla="*/ 249385 h 934462"/>
              <a:gd name="connsiteX5" fmla="*/ 0 w 3341862"/>
              <a:gd name="connsiteY5" fmla="*/ 564530 h 934462"/>
              <a:gd name="connsiteX6" fmla="*/ 462525 w 3341862"/>
              <a:gd name="connsiteY6" fmla="*/ 551053 h 934462"/>
              <a:gd name="connsiteX7" fmla="*/ 475961 w 3341862"/>
              <a:gd name="connsiteY7" fmla="*/ 934462 h 934462"/>
              <a:gd name="connsiteX8" fmla="*/ 967021 w 3341862"/>
              <a:gd name="connsiteY8" fmla="*/ 834500 h 934462"/>
              <a:gd name="connsiteX9" fmla="*/ 1540559 w 3341862"/>
              <a:gd name="connsiteY9" fmla="*/ 531503 h 934462"/>
              <a:gd name="connsiteX10" fmla="*/ 1968769 w 3341862"/>
              <a:gd name="connsiteY10" fmla="*/ 640943 h 934462"/>
              <a:gd name="connsiteX11" fmla="*/ 2280109 w 3341862"/>
              <a:gd name="connsiteY11" fmla="*/ 365344 h 934462"/>
              <a:gd name="connsiteX12" fmla="*/ 2457188 w 3341862"/>
              <a:gd name="connsiteY12" fmla="*/ 351868 h 934462"/>
              <a:gd name="connsiteX13" fmla="*/ 2518651 w 3341862"/>
              <a:gd name="connsiteY13" fmla="*/ 115955 h 934462"/>
              <a:gd name="connsiteX14" fmla="*/ 2994884 w 3341862"/>
              <a:gd name="connsiteY14" fmla="*/ 89003 h 934462"/>
              <a:gd name="connsiteX15" fmla="*/ 3341862 w 3341862"/>
              <a:gd name="connsiteY15" fmla="*/ 169860 h 934462"/>
              <a:gd name="connsiteX0" fmla="*/ 3341862 w 3341862"/>
              <a:gd name="connsiteY0" fmla="*/ 169860 h 934462"/>
              <a:gd name="connsiteX1" fmla="*/ 3301350 w 3341862"/>
              <a:gd name="connsiteY1" fmla="*/ 13476 h 934462"/>
              <a:gd name="connsiteX2" fmla="*/ 290253 w 3341862"/>
              <a:gd name="connsiteY2" fmla="*/ 0 h 934462"/>
              <a:gd name="connsiteX3" fmla="*/ 269442 w 3341862"/>
              <a:gd name="connsiteY3" fmla="*/ 233986 h 934462"/>
              <a:gd name="connsiteX4" fmla="*/ 13504 w 3341862"/>
              <a:gd name="connsiteY4" fmla="*/ 249385 h 934462"/>
              <a:gd name="connsiteX5" fmla="*/ 0 w 3341862"/>
              <a:gd name="connsiteY5" fmla="*/ 564530 h 934462"/>
              <a:gd name="connsiteX6" fmla="*/ 462525 w 3341862"/>
              <a:gd name="connsiteY6" fmla="*/ 551053 h 934462"/>
              <a:gd name="connsiteX7" fmla="*/ 475961 w 3341862"/>
              <a:gd name="connsiteY7" fmla="*/ 934462 h 934462"/>
              <a:gd name="connsiteX8" fmla="*/ 967021 w 3341862"/>
              <a:gd name="connsiteY8" fmla="*/ 834500 h 934462"/>
              <a:gd name="connsiteX9" fmla="*/ 1540559 w 3341862"/>
              <a:gd name="connsiteY9" fmla="*/ 531503 h 934462"/>
              <a:gd name="connsiteX10" fmla="*/ 1968769 w 3341862"/>
              <a:gd name="connsiteY10" fmla="*/ 640943 h 934462"/>
              <a:gd name="connsiteX11" fmla="*/ 2280109 w 3341862"/>
              <a:gd name="connsiteY11" fmla="*/ 365344 h 934462"/>
              <a:gd name="connsiteX12" fmla="*/ 2457188 w 3341862"/>
              <a:gd name="connsiteY12" fmla="*/ 351868 h 934462"/>
              <a:gd name="connsiteX13" fmla="*/ 2518651 w 3341862"/>
              <a:gd name="connsiteY13" fmla="*/ 115955 h 934462"/>
              <a:gd name="connsiteX14" fmla="*/ 2994884 w 3341862"/>
              <a:gd name="connsiteY14" fmla="*/ 89003 h 934462"/>
              <a:gd name="connsiteX15" fmla="*/ 3341862 w 3341862"/>
              <a:gd name="connsiteY15" fmla="*/ 169860 h 934462"/>
              <a:gd name="connsiteX0" fmla="*/ 3341862 w 3341862"/>
              <a:gd name="connsiteY0" fmla="*/ 169860 h 934462"/>
              <a:gd name="connsiteX1" fmla="*/ 3301350 w 3341862"/>
              <a:gd name="connsiteY1" fmla="*/ 13476 h 934462"/>
              <a:gd name="connsiteX2" fmla="*/ 290253 w 3341862"/>
              <a:gd name="connsiteY2" fmla="*/ 0 h 934462"/>
              <a:gd name="connsiteX3" fmla="*/ 269442 w 3341862"/>
              <a:gd name="connsiteY3" fmla="*/ 233986 h 934462"/>
              <a:gd name="connsiteX4" fmla="*/ 13504 w 3341862"/>
              <a:gd name="connsiteY4" fmla="*/ 249385 h 934462"/>
              <a:gd name="connsiteX5" fmla="*/ 0 w 3341862"/>
              <a:gd name="connsiteY5" fmla="*/ 564530 h 934462"/>
              <a:gd name="connsiteX6" fmla="*/ 462525 w 3341862"/>
              <a:gd name="connsiteY6" fmla="*/ 551053 h 934462"/>
              <a:gd name="connsiteX7" fmla="*/ 475961 w 3341862"/>
              <a:gd name="connsiteY7" fmla="*/ 934462 h 934462"/>
              <a:gd name="connsiteX8" fmla="*/ 967021 w 3341862"/>
              <a:gd name="connsiteY8" fmla="*/ 834500 h 934462"/>
              <a:gd name="connsiteX9" fmla="*/ 1540559 w 3341862"/>
              <a:gd name="connsiteY9" fmla="*/ 531503 h 934462"/>
              <a:gd name="connsiteX10" fmla="*/ 1968769 w 3341862"/>
              <a:gd name="connsiteY10" fmla="*/ 640943 h 934462"/>
              <a:gd name="connsiteX11" fmla="*/ 2280109 w 3341862"/>
              <a:gd name="connsiteY11" fmla="*/ 365344 h 934462"/>
              <a:gd name="connsiteX12" fmla="*/ 2457188 w 3341862"/>
              <a:gd name="connsiteY12" fmla="*/ 351868 h 934462"/>
              <a:gd name="connsiteX13" fmla="*/ 2518651 w 3341862"/>
              <a:gd name="connsiteY13" fmla="*/ 115955 h 934462"/>
              <a:gd name="connsiteX14" fmla="*/ 2994884 w 3341862"/>
              <a:gd name="connsiteY14" fmla="*/ 89003 h 934462"/>
              <a:gd name="connsiteX15" fmla="*/ 3341862 w 3341862"/>
              <a:gd name="connsiteY15" fmla="*/ 169860 h 934462"/>
              <a:gd name="connsiteX0" fmla="*/ 3314854 w 3314854"/>
              <a:gd name="connsiteY0" fmla="*/ 169860 h 934462"/>
              <a:gd name="connsiteX1" fmla="*/ 3301350 w 3314854"/>
              <a:gd name="connsiteY1" fmla="*/ 13476 h 934462"/>
              <a:gd name="connsiteX2" fmla="*/ 290253 w 3314854"/>
              <a:gd name="connsiteY2" fmla="*/ 0 h 934462"/>
              <a:gd name="connsiteX3" fmla="*/ 269442 w 3314854"/>
              <a:gd name="connsiteY3" fmla="*/ 233986 h 934462"/>
              <a:gd name="connsiteX4" fmla="*/ 13504 w 3314854"/>
              <a:gd name="connsiteY4" fmla="*/ 249385 h 934462"/>
              <a:gd name="connsiteX5" fmla="*/ 0 w 3314854"/>
              <a:gd name="connsiteY5" fmla="*/ 564530 h 934462"/>
              <a:gd name="connsiteX6" fmla="*/ 462525 w 3314854"/>
              <a:gd name="connsiteY6" fmla="*/ 551053 h 934462"/>
              <a:gd name="connsiteX7" fmla="*/ 475961 w 3314854"/>
              <a:gd name="connsiteY7" fmla="*/ 934462 h 934462"/>
              <a:gd name="connsiteX8" fmla="*/ 967021 w 3314854"/>
              <a:gd name="connsiteY8" fmla="*/ 834500 h 934462"/>
              <a:gd name="connsiteX9" fmla="*/ 1540559 w 3314854"/>
              <a:gd name="connsiteY9" fmla="*/ 531503 h 934462"/>
              <a:gd name="connsiteX10" fmla="*/ 1968769 w 3314854"/>
              <a:gd name="connsiteY10" fmla="*/ 640943 h 934462"/>
              <a:gd name="connsiteX11" fmla="*/ 2280109 w 3314854"/>
              <a:gd name="connsiteY11" fmla="*/ 365344 h 934462"/>
              <a:gd name="connsiteX12" fmla="*/ 2457188 w 3314854"/>
              <a:gd name="connsiteY12" fmla="*/ 351868 h 934462"/>
              <a:gd name="connsiteX13" fmla="*/ 2518651 w 3314854"/>
              <a:gd name="connsiteY13" fmla="*/ 115955 h 934462"/>
              <a:gd name="connsiteX14" fmla="*/ 2994884 w 3314854"/>
              <a:gd name="connsiteY14" fmla="*/ 89003 h 934462"/>
              <a:gd name="connsiteX15" fmla="*/ 3314854 w 3314854"/>
              <a:gd name="connsiteY15" fmla="*/ 169860 h 934462"/>
              <a:gd name="connsiteX0" fmla="*/ 3287846 w 3301350"/>
              <a:gd name="connsiteY0" fmla="*/ 89003 h 934462"/>
              <a:gd name="connsiteX1" fmla="*/ 3301350 w 3301350"/>
              <a:gd name="connsiteY1" fmla="*/ 13476 h 934462"/>
              <a:gd name="connsiteX2" fmla="*/ 290253 w 3301350"/>
              <a:gd name="connsiteY2" fmla="*/ 0 h 934462"/>
              <a:gd name="connsiteX3" fmla="*/ 269442 w 3301350"/>
              <a:gd name="connsiteY3" fmla="*/ 233986 h 934462"/>
              <a:gd name="connsiteX4" fmla="*/ 13504 w 3301350"/>
              <a:gd name="connsiteY4" fmla="*/ 249385 h 934462"/>
              <a:gd name="connsiteX5" fmla="*/ 0 w 3301350"/>
              <a:gd name="connsiteY5" fmla="*/ 564530 h 934462"/>
              <a:gd name="connsiteX6" fmla="*/ 462525 w 3301350"/>
              <a:gd name="connsiteY6" fmla="*/ 551053 h 934462"/>
              <a:gd name="connsiteX7" fmla="*/ 475961 w 3301350"/>
              <a:gd name="connsiteY7" fmla="*/ 934462 h 934462"/>
              <a:gd name="connsiteX8" fmla="*/ 967021 w 3301350"/>
              <a:gd name="connsiteY8" fmla="*/ 834500 h 934462"/>
              <a:gd name="connsiteX9" fmla="*/ 1540559 w 3301350"/>
              <a:gd name="connsiteY9" fmla="*/ 531503 h 934462"/>
              <a:gd name="connsiteX10" fmla="*/ 1968769 w 3301350"/>
              <a:gd name="connsiteY10" fmla="*/ 640943 h 934462"/>
              <a:gd name="connsiteX11" fmla="*/ 2280109 w 3301350"/>
              <a:gd name="connsiteY11" fmla="*/ 365344 h 934462"/>
              <a:gd name="connsiteX12" fmla="*/ 2457188 w 3301350"/>
              <a:gd name="connsiteY12" fmla="*/ 351868 h 934462"/>
              <a:gd name="connsiteX13" fmla="*/ 2518651 w 3301350"/>
              <a:gd name="connsiteY13" fmla="*/ 115955 h 934462"/>
              <a:gd name="connsiteX14" fmla="*/ 2994884 w 3301350"/>
              <a:gd name="connsiteY14" fmla="*/ 89003 h 934462"/>
              <a:gd name="connsiteX15" fmla="*/ 3287846 w 3301350"/>
              <a:gd name="connsiteY15" fmla="*/ 89003 h 934462"/>
              <a:gd name="connsiteX0" fmla="*/ 3287846 w 3301350"/>
              <a:gd name="connsiteY0" fmla="*/ 62050 h 934462"/>
              <a:gd name="connsiteX1" fmla="*/ 3301350 w 3301350"/>
              <a:gd name="connsiteY1" fmla="*/ 13476 h 934462"/>
              <a:gd name="connsiteX2" fmla="*/ 290253 w 3301350"/>
              <a:gd name="connsiteY2" fmla="*/ 0 h 934462"/>
              <a:gd name="connsiteX3" fmla="*/ 269442 w 3301350"/>
              <a:gd name="connsiteY3" fmla="*/ 233986 h 934462"/>
              <a:gd name="connsiteX4" fmla="*/ 13504 w 3301350"/>
              <a:gd name="connsiteY4" fmla="*/ 249385 h 934462"/>
              <a:gd name="connsiteX5" fmla="*/ 0 w 3301350"/>
              <a:gd name="connsiteY5" fmla="*/ 564530 h 934462"/>
              <a:gd name="connsiteX6" fmla="*/ 462525 w 3301350"/>
              <a:gd name="connsiteY6" fmla="*/ 551053 h 934462"/>
              <a:gd name="connsiteX7" fmla="*/ 475961 w 3301350"/>
              <a:gd name="connsiteY7" fmla="*/ 934462 h 934462"/>
              <a:gd name="connsiteX8" fmla="*/ 967021 w 3301350"/>
              <a:gd name="connsiteY8" fmla="*/ 834500 h 934462"/>
              <a:gd name="connsiteX9" fmla="*/ 1540559 w 3301350"/>
              <a:gd name="connsiteY9" fmla="*/ 531503 h 934462"/>
              <a:gd name="connsiteX10" fmla="*/ 1968769 w 3301350"/>
              <a:gd name="connsiteY10" fmla="*/ 640943 h 934462"/>
              <a:gd name="connsiteX11" fmla="*/ 2280109 w 3301350"/>
              <a:gd name="connsiteY11" fmla="*/ 365344 h 934462"/>
              <a:gd name="connsiteX12" fmla="*/ 2457188 w 3301350"/>
              <a:gd name="connsiteY12" fmla="*/ 351868 h 934462"/>
              <a:gd name="connsiteX13" fmla="*/ 2518651 w 3301350"/>
              <a:gd name="connsiteY13" fmla="*/ 115955 h 934462"/>
              <a:gd name="connsiteX14" fmla="*/ 2994884 w 3301350"/>
              <a:gd name="connsiteY14" fmla="*/ 89003 h 934462"/>
              <a:gd name="connsiteX15" fmla="*/ 3287846 w 3301350"/>
              <a:gd name="connsiteY15" fmla="*/ 62050 h 934462"/>
              <a:gd name="connsiteX0" fmla="*/ 3287846 w 3301350"/>
              <a:gd name="connsiteY0" fmla="*/ 62050 h 934462"/>
              <a:gd name="connsiteX1" fmla="*/ 3301350 w 3301350"/>
              <a:gd name="connsiteY1" fmla="*/ 13476 h 934462"/>
              <a:gd name="connsiteX2" fmla="*/ 290253 w 3301350"/>
              <a:gd name="connsiteY2" fmla="*/ 0 h 934462"/>
              <a:gd name="connsiteX3" fmla="*/ 269442 w 3301350"/>
              <a:gd name="connsiteY3" fmla="*/ 233986 h 934462"/>
              <a:gd name="connsiteX4" fmla="*/ 13504 w 3301350"/>
              <a:gd name="connsiteY4" fmla="*/ 249385 h 934462"/>
              <a:gd name="connsiteX5" fmla="*/ 0 w 3301350"/>
              <a:gd name="connsiteY5" fmla="*/ 564530 h 934462"/>
              <a:gd name="connsiteX6" fmla="*/ 462525 w 3301350"/>
              <a:gd name="connsiteY6" fmla="*/ 551053 h 934462"/>
              <a:gd name="connsiteX7" fmla="*/ 475961 w 3301350"/>
              <a:gd name="connsiteY7" fmla="*/ 934462 h 934462"/>
              <a:gd name="connsiteX8" fmla="*/ 967021 w 3301350"/>
              <a:gd name="connsiteY8" fmla="*/ 834500 h 934462"/>
              <a:gd name="connsiteX9" fmla="*/ 1540559 w 3301350"/>
              <a:gd name="connsiteY9" fmla="*/ 531503 h 934462"/>
              <a:gd name="connsiteX10" fmla="*/ 1968769 w 3301350"/>
              <a:gd name="connsiteY10" fmla="*/ 640943 h 934462"/>
              <a:gd name="connsiteX11" fmla="*/ 2280109 w 3301350"/>
              <a:gd name="connsiteY11" fmla="*/ 365344 h 934462"/>
              <a:gd name="connsiteX12" fmla="*/ 2457188 w 3301350"/>
              <a:gd name="connsiteY12" fmla="*/ 351868 h 934462"/>
              <a:gd name="connsiteX13" fmla="*/ 2518651 w 3301350"/>
              <a:gd name="connsiteY13" fmla="*/ 75526 h 934462"/>
              <a:gd name="connsiteX14" fmla="*/ 2994884 w 3301350"/>
              <a:gd name="connsiteY14" fmla="*/ 89003 h 934462"/>
              <a:gd name="connsiteX15" fmla="*/ 3287846 w 3301350"/>
              <a:gd name="connsiteY15" fmla="*/ 62050 h 934462"/>
              <a:gd name="connsiteX0" fmla="*/ 3287846 w 3301350"/>
              <a:gd name="connsiteY0" fmla="*/ 62050 h 934462"/>
              <a:gd name="connsiteX1" fmla="*/ 3301350 w 3301350"/>
              <a:gd name="connsiteY1" fmla="*/ 13476 h 934462"/>
              <a:gd name="connsiteX2" fmla="*/ 290253 w 3301350"/>
              <a:gd name="connsiteY2" fmla="*/ 0 h 934462"/>
              <a:gd name="connsiteX3" fmla="*/ 269442 w 3301350"/>
              <a:gd name="connsiteY3" fmla="*/ 233986 h 934462"/>
              <a:gd name="connsiteX4" fmla="*/ 13504 w 3301350"/>
              <a:gd name="connsiteY4" fmla="*/ 249385 h 934462"/>
              <a:gd name="connsiteX5" fmla="*/ 0 w 3301350"/>
              <a:gd name="connsiteY5" fmla="*/ 564530 h 934462"/>
              <a:gd name="connsiteX6" fmla="*/ 462525 w 3301350"/>
              <a:gd name="connsiteY6" fmla="*/ 551053 h 934462"/>
              <a:gd name="connsiteX7" fmla="*/ 475961 w 3301350"/>
              <a:gd name="connsiteY7" fmla="*/ 934462 h 934462"/>
              <a:gd name="connsiteX8" fmla="*/ 967021 w 3301350"/>
              <a:gd name="connsiteY8" fmla="*/ 834500 h 934462"/>
              <a:gd name="connsiteX9" fmla="*/ 1540559 w 3301350"/>
              <a:gd name="connsiteY9" fmla="*/ 531503 h 934462"/>
              <a:gd name="connsiteX10" fmla="*/ 1968769 w 3301350"/>
              <a:gd name="connsiteY10" fmla="*/ 640943 h 934462"/>
              <a:gd name="connsiteX11" fmla="*/ 2280109 w 3301350"/>
              <a:gd name="connsiteY11" fmla="*/ 365344 h 934462"/>
              <a:gd name="connsiteX12" fmla="*/ 2457188 w 3301350"/>
              <a:gd name="connsiteY12" fmla="*/ 351868 h 934462"/>
              <a:gd name="connsiteX13" fmla="*/ 2518651 w 3301350"/>
              <a:gd name="connsiteY13" fmla="*/ 75526 h 934462"/>
              <a:gd name="connsiteX14" fmla="*/ 2994884 w 3301350"/>
              <a:gd name="connsiteY14" fmla="*/ 21621 h 934462"/>
              <a:gd name="connsiteX15" fmla="*/ 3287846 w 3301350"/>
              <a:gd name="connsiteY15" fmla="*/ 62050 h 934462"/>
              <a:gd name="connsiteX0" fmla="*/ 3341862 w 3341862"/>
              <a:gd name="connsiteY0" fmla="*/ 48574 h 934462"/>
              <a:gd name="connsiteX1" fmla="*/ 3301350 w 3341862"/>
              <a:gd name="connsiteY1" fmla="*/ 13476 h 934462"/>
              <a:gd name="connsiteX2" fmla="*/ 290253 w 3341862"/>
              <a:gd name="connsiteY2" fmla="*/ 0 h 934462"/>
              <a:gd name="connsiteX3" fmla="*/ 269442 w 3341862"/>
              <a:gd name="connsiteY3" fmla="*/ 233986 h 934462"/>
              <a:gd name="connsiteX4" fmla="*/ 13504 w 3341862"/>
              <a:gd name="connsiteY4" fmla="*/ 249385 h 934462"/>
              <a:gd name="connsiteX5" fmla="*/ 0 w 3341862"/>
              <a:gd name="connsiteY5" fmla="*/ 564530 h 934462"/>
              <a:gd name="connsiteX6" fmla="*/ 462525 w 3341862"/>
              <a:gd name="connsiteY6" fmla="*/ 551053 h 934462"/>
              <a:gd name="connsiteX7" fmla="*/ 475961 w 3341862"/>
              <a:gd name="connsiteY7" fmla="*/ 934462 h 934462"/>
              <a:gd name="connsiteX8" fmla="*/ 967021 w 3341862"/>
              <a:gd name="connsiteY8" fmla="*/ 834500 h 934462"/>
              <a:gd name="connsiteX9" fmla="*/ 1540559 w 3341862"/>
              <a:gd name="connsiteY9" fmla="*/ 531503 h 934462"/>
              <a:gd name="connsiteX10" fmla="*/ 1968769 w 3341862"/>
              <a:gd name="connsiteY10" fmla="*/ 640943 h 934462"/>
              <a:gd name="connsiteX11" fmla="*/ 2280109 w 3341862"/>
              <a:gd name="connsiteY11" fmla="*/ 365344 h 934462"/>
              <a:gd name="connsiteX12" fmla="*/ 2457188 w 3341862"/>
              <a:gd name="connsiteY12" fmla="*/ 351868 h 934462"/>
              <a:gd name="connsiteX13" fmla="*/ 2518651 w 3341862"/>
              <a:gd name="connsiteY13" fmla="*/ 75526 h 934462"/>
              <a:gd name="connsiteX14" fmla="*/ 2994884 w 3341862"/>
              <a:gd name="connsiteY14" fmla="*/ 21621 h 934462"/>
              <a:gd name="connsiteX15" fmla="*/ 3341862 w 3341862"/>
              <a:gd name="connsiteY15" fmla="*/ 48574 h 93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41862" h="934462">
                <a:moveTo>
                  <a:pt x="3341862" y="48574"/>
                </a:moveTo>
                <a:lnTo>
                  <a:pt x="3301350" y="13476"/>
                </a:lnTo>
                <a:lnTo>
                  <a:pt x="290253" y="0"/>
                </a:lnTo>
                <a:lnTo>
                  <a:pt x="269442" y="233986"/>
                </a:lnTo>
                <a:lnTo>
                  <a:pt x="13504" y="249385"/>
                </a:lnTo>
                <a:lnTo>
                  <a:pt x="0" y="564530"/>
                </a:lnTo>
                <a:lnTo>
                  <a:pt x="462525" y="551053"/>
                </a:lnTo>
                <a:cubicBezTo>
                  <a:pt x="462502" y="656396"/>
                  <a:pt x="475984" y="829119"/>
                  <a:pt x="475961" y="934462"/>
                </a:cubicBezTo>
                <a:cubicBezTo>
                  <a:pt x="662154" y="905634"/>
                  <a:pt x="794332" y="917234"/>
                  <a:pt x="967021" y="834500"/>
                </a:cubicBezTo>
                <a:cubicBezTo>
                  <a:pt x="1125721" y="770374"/>
                  <a:pt x="1373601" y="563763"/>
                  <a:pt x="1540559" y="531503"/>
                </a:cubicBezTo>
                <a:cubicBezTo>
                  <a:pt x="1707517" y="499243"/>
                  <a:pt x="1845511" y="668636"/>
                  <a:pt x="1968769" y="640943"/>
                </a:cubicBezTo>
                <a:cubicBezTo>
                  <a:pt x="2092027" y="613250"/>
                  <a:pt x="2198706" y="413523"/>
                  <a:pt x="2280109" y="365344"/>
                </a:cubicBezTo>
                <a:cubicBezTo>
                  <a:pt x="2361512" y="317165"/>
                  <a:pt x="2417431" y="400171"/>
                  <a:pt x="2457188" y="351868"/>
                </a:cubicBezTo>
                <a:cubicBezTo>
                  <a:pt x="2496945" y="303565"/>
                  <a:pt x="2532224" y="114622"/>
                  <a:pt x="2518651" y="75526"/>
                </a:cubicBezTo>
                <a:lnTo>
                  <a:pt x="2994884" y="21621"/>
                </a:lnTo>
                <a:lnTo>
                  <a:pt x="3341862" y="48574"/>
                </a:lnTo>
                <a:close/>
              </a:path>
            </a:pathLst>
          </a:custGeom>
          <a:pattFill prst="wdUpDiag">
            <a:fgClr>
              <a:srgbClr val="CCA351"/>
            </a:fgClr>
            <a:bgClr>
              <a:srgbClr val="D9C06C"/>
            </a:bgClr>
          </a:patt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5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00CE7D0-37B9-E24A-8EF6-5480356E74EF}"/>
              </a:ext>
            </a:extLst>
          </p:cNvPr>
          <p:cNvSpPr/>
          <p:nvPr/>
        </p:nvSpPr>
        <p:spPr>
          <a:xfrm>
            <a:off x="8062622" y="3023608"/>
            <a:ext cx="1729100" cy="1263935"/>
          </a:xfrm>
          <a:custGeom>
            <a:avLst/>
            <a:gdLst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05649 w 7441113"/>
              <a:gd name="connsiteY8" fmla="*/ 760602 h 5384639"/>
              <a:gd name="connsiteX9" fmla="*/ 4260865 w 7441113"/>
              <a:gd name="connsiteY9" fmla="*/ 752309 h 5384639"/>
              <a:gd name="connsiteX10" fmla="*/ 4819445 w 7441113"/>
              <a:gd name="connsiteY10" fmla="*/ 665823 h 5384639"/>
              <a:gd name="connsiteX11" fmla="*/ 5460506 w 7441113"/>
              <a:gd name="connsiteY11" fmla="*/ 28196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05649 w 7441113"/>
              <a:gd name="connsiteY8" fmla="*/ 760602 h 5384639"/>
              <a:gd name="connsiteX9" fmla="*/ 4329182 w 7441113"/>
              <a:gd name="connsiteY9" fmla="*/ 820627 h 5384639"/>
              <a:gd name="connsiteX10" fmla="*/ 4819445 w 7441113"/>
              <a:gd name="connsiteY10" fmla="*/ 665823 h 5384639"/>
              <a:gd name="connsiteX11" fmla="*/ 5460506 w 7441113"/>
              <a:gd name="connsiteY11" fmla="*/ 28196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05649 w 7441113"/>
              <a:gd name="connsiteY8" fmla="*/ 760602 h 5384639"/>
              <a:gd name="connsiteX9" fmla="*/ 4329182 w 7441113"/>
              <a:gd name="connsiteY9" fmla="*/ 820627 h 5384639"/>
              <a:gd name="connsiteX10" fmla="*/ 4819445 w 7441113"/>
              <a:gd name="connsiteY10" fmla="*/ 665823 h 5384639"/>
              <a:gd name="connsiteX11" fmla="*/ 5392188 w 7441113"/>
              <a:gd name="connsiteY11" fmla="*/ 40493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05649 w 7441113"/>
              <a:gd name="connsiteY8" fmla="*/ 760602 h 5384639"/>
              <a:gd name="connsiteX9" fmla="*/ 4329182 w 7441113"/>
              <a:gd name="connsiteY9" fmla="*/ 820627 h 5384639"/>
              <a:gd name="connsiteX10" fmla="*/ 4860436 w 7441113"/>
              <a:gd name="connsiteY10" fmla="*/ 706813 h 5384639"/>
              <a:gd name="connsiteX11" fmla="*/ 5392188 w 7441113"/>
              <a:gd name="connsiteY11" fmla="*/ 40493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05649 w 7441113"/>
              <a:gd name="connsiteY8" fmla="*/ 760602 h 5384639"/>
              <a:gd name="connsiteX9" fmla="*/ 4370172 w 7441113"/>
              <a:gd name="connsiteY9" fmla="*/ 793300 h 5384639"/>
              <a:gd name="connsiteX10" fmla="*/ 4860436 w 7441113"/>
              <a:gd name="connsiteY10" fmla="*/ 706813 h 5384639"/>
              <a:gd name="connsiteX11" fmla="*/ 5392188 w 7441113"/>
              <a:gd name="connsiteY11" fmla="*/ 40493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928620 w 7441113"/>
              <a:gd name="connsiteY8" fmla="*/ 1088526 h 5384639"/>
              <a:gd name="connsiteX9" fmla="*/ 4370172 w 7441113"/>
              <a:gd name="connsiteY9" fmla="*/ 793300 h 5384639"/>
              <a:gd name="connsiteX10" fmla="*/ 4860436 w 7441113"/>
              <a:gd name="connsiteY10" fmla="*/ 706813 h 5384639"/>
              <a:gd name="connsiteX11" fmla="*/ 5392188 w 7441113"/>
              <a:gd name="connsiteY11" fmla="*/ 40493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19312 w 7441113"/>
              <a:gd name="connsiteY8" fmla="*/ 801592 h 5384639"/>
              <a:gd name="connsiteX9" fmla="*/ 4370172 w 7441113"/>
              <a:gd name="connsiteY9" fmla="*/ 793300 h 5384639"/>
              <a:gd name="connsiteX10" fmla="*/ 4860436 w 7441113"/>
              <a:gd name="connsiteY10" fmla="*/ 706813 h 5384639"/>
              <a:gd name="connsiteX11" fmla="*/ 5392188 w 7441113"/>
              <a:gd name="connsiteY11" fmla="*/ 40493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19312 w 7441113"/>
              <a:gd name="connsiteY8" fmla="*/ 801592 h 5384639"/>
              <a:gd name="connsiteX9" fmla="*/ 4370172 w 7441113"/>
              <a:gd name="connsiteY9" fmla="*/ 793300 h 5384639"/>
              <a:gd name="connsiteX10" fmla="*/ 4860436 w 7441113"/>
              <a:gd name="connsiteY10" fmla="*/ 706813 h 5384639"/>
              <a:gd name="connsiteX11" fmla="*/ 5392188 w 7441113"/>
              <a:gd name="connsiteY11" fmla="*/ 40493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19312 w 7441113"/>
              <a:gd name="connsiteY8" fmla="*/ 801592 h 5384639"/>
              <a:gd name="connsiteX9" fmla="*/ 4370172 w 7441113"/>
              <a:gd name="connsiteY9" fmla="*/ 793300 h 5384639"/>
              <a:gd name="connsiteX10" fmla="*/ 4860436 w 7441113"/>
              <a:gd name="connsiteY10" fmla="*/ 706813 h 5384639"/>
              <a:gd name="connsiteX11" fmla="*/ 5392188 w 7441113"/>
              <a:gd name="connsiteY11" fmla="*/ 40493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903415 w 7441113"/>
              <a:gd name="connsiteY0" fmla="*/ 0 h 5384639"/>
              <a:gd name="connsiteX1" fmla="*/ 6903415 w 7441113"/>
              <a:gd name="connsiteY1" fmla="*/ 552089 h 5384639"/>
              <a:gd name="connsiteX2" fmla="*/ 7345059 w 7441113"/>
              <a:gd name="connsiteY2" fmla="*/ 552089 h 5384639"/>
              <a:gd name="connsiteX3" fmla="*/ 7441113 w 7441113"/>
              <a:gd name="connsiteY3" fmla="*/ 5384639 h 5384639"/>
              <a:gd name="connsiteX4" fmla="*/ 0 w 7441113"/>
              <a:gd name="connsiteY4" fmla="*/ 5384639 h 5384639"/>
              <a:gd name="connsiteX5" fmla="*/ 0 w 7441113"/>
              <a:gd name="connsiteY5" fmla="*/ 3005683 h 5384639"/>
              <a:gd name="connsiteX6" fmla="*/ 3820266 w 7441113"/>
              <a:gd name="connsiteY6" fmla="*/ 2966587 h 5384639"/>
              <a:gd name="connsiteX7" fmla="*/ 3847412 w 7441113"/>
              <a:gd name="connsiteY7" fmla="*/ 2317350 h 5384639"/>
              <a:gd name="connsiteX8" fmla="*/ 3819312 w 7441113"/>
              <a:gd name="connsiteY8" fmla="*/ 801592 h 5384639"/>
              <a:gd name="connsiteX9" fmla="*/ 4370172 w 7441113"/>
              <a:gd name="connsiteY9" fmla="*/ 793300 h 5384639"/>
              <a:gd name="connsiteX10" fmla="*/ 4860436 w 7441113"/>
              <a:gd name="connsiteY10" fmla="*/ 706813 h 5384639"/>
              <a:gd name="connsiteX11" fmla="*/ 5392188 w 7441113"/>
              <a:gd name="connsiteY11" fmla="*/ 404938 h 5384639"/>
              <a:gd name="connsiteX12" fmla="*/ 5915722 w 7441113"/>
              <a:gd name="connsiteY12" fmla="*/ 485743 h 5384639"/>
              <a:gd name="connsiteX13" fmla="*/ 6267574 w 7441113"/>
              <a:gd name="connsiteY13" fmla="*/ 196667 h 5384639"/>
              <a:gd name="connsiteX14" fmla="*/ 6363629 w 7441113"/>
              <a:gd name="connsiteY14" fmla="*/ 196667 h 5384639"/>
              <a:gd name="connsiteX15" fmla="*/ 6398084 w 7441113"/>
              <a:gd name="connsiteY15" fmla="*/ 1185 h 5384639"/>
              <a:gd name="connsiteX16" fmla="*/ 6903415 w 7441113"/>
              <a:gd name="connsiteY16" fmla="*/ 0 h 5384639"/>
              <a:gd name="connsiteX0" fmla="*/ 6876090 w 7441113"/>
              <a:gd name="connsiteY0" fmla="*/ 0 h 5439293"/>
              <a:gd name="connsiteX1" fmla="*/ 6903415 w 7441113"/>
              <a:gd name="connsiteY1" fmla="*/ 606743 h 5439293"/>
              <a:gd name="connsiteX2" fmla="*/ 7345059 w 7441113"/>
              <a:gd name="connsiteY2" fmla="*/ 606743 h 5439293"/>
              <a:gd name="connsiteX3" fmla="*/ 7441113 w 7441113"/>
              <a:gd name="connsiteY3" fmla="*/ 5439293 h 5439293"/>
              <a:gd name="connsiteX4" fmla="*/ 0 w 7441113"/>
              <a:gd name="connsiteY4" fmla="*/ 5439293 h 5439293"/>
              <a:gd name="connsiteX5" fmla="*/ 0 w 7441113"/>
              <a:gd name="connsiteY5" fmla="*/ 3060337 h 5439293"/>
              <a:gd name="connsiteX6" fmla="*/ 3820266 w 7441113"/>
              <a:gd name="connsiteY6" fmla="*/ 3021241 h 5439293"/>
              <a:gd name="connsiteX7" fmla="*/ 3847412 w 7441113"/>
              <a:gd name="connsiteY7" fmla="*/ 2372004 h 5439293"/>
              <a:gd name="connsiteX8" fmla="*/ 3819312 w 7441113"/>
              <a:gd name="connsiteY8" fmla="*/ 856246 h 5439293"/>
              <a:gd name="connsiteX9" fmla="*/ 4370172 w 7441113"/>
              <a:gd name="connsiteY9" fmla="*/ 847954 h 5439293"/>
              <a:gd name="connsiteX10" fmla="*/ 4860436 w 7441113"/>
              <a:gd name="connsiteY10" fmla="*/ 761467 h 5439293"/>
              <a:gd name="connsiteX11" fmla="*/ 5392188 w 7441113"/>
              <a:gd name="connsiteY11" fmla="*/ 459592 h 5439293"/>
              <a:gd name="connsiteX12" fmla="*/ 5915722 w 7441113"/>
              <a:gd name="connsiteY12" fmla="*/ 540397 h 5439293"/>
              <a:gd name="connsiteX13" fmla="*/ 6267574 w 7441113"/>
              <a:gd name="connsiteY13" fmla="*/ 251321 h 5439293"/>
              <a:gd name="connsiteX14" fmla="*/ 6363629 w 7441113"/>
              <a:gd name="connsiteY14" fmla="*/ 251321 h 5439293"/>
              <a:gd name="connsiteX15" fmla="*/ 6398084 w 7441113"/>
              <a:gd name="connsiteY15" fmla="*/ 55839 h 5439293"/>
              <a:gd name="connsiteX16" fmla="*/ 6876090 w 7441113"/>
              <a:gd name="connsiteY16" fmla="*/ 0 h 5439293"/>
              <a:gd name="connsiteX0" fmla="*/ 6876090 w 7441113"/>
              <a:gd name="connsiteY0" fmla="*/ 12553 h 5451846"/>
              <a:gd name="connsiteX1" fmla="*/ 6903415 w 7441113"/>
              <a:gd name="connsiteY1" fmla="*/ 619296 h 5451846"/>
              <a:gd name="connsiteX2" fmla="*/ 7345059 w 7441113"/>
              <a:gd name="connsiteY2" fmla="*/ 619296 h 5451846"/>
              <a:gd name="connsiteX3" fmla="*/ 7441113 w 7441113"/>
              <a:gd name="connsiteY3" fmla="*/ 5451846 h 5451846"/>
              <a:gd name="connsiteX4" fmla="*/ 0 w 7441113"/>
              <a:gd name="connsiteY4" fmla="*/ 5451846 h 5451846"/>
              <a:gd name="connsiteX5" fmla="*/ 0 w 7441113"/>
              <a:gd name="connsiteY5" fmla="*/ 3072890 h 5451846"/>
              <a:gd name="connsiteX6" fmla="*/ 3820266 w 7441113"/>
              <a:gd name="connsiteY6" fmla="*/ 3033794 h 5451846"/>
              <a:gd name="connsiteX7" fmla="*/ 3847412 w 7441113"/>
              <a:gd name="connsiteY7" fmla="*/ 2384557 h 5451846"/>
              <a:gd name="connsiteX8" fmla="*/ 3819312 w 7441113"/>
              <a:gd name="connsiteY8" fmla="*/ 868799 h 5451846"/>
              <a:gd name="connsiteX9" fmla="*/ 4370172 w 7441113"/>
              <a:gd name="connsiteY9" fmla="*/ 860507 h 5451846"/>
              <a:gd name="connsiteX10" fmla="*/ 4860436 w 7441113"/>
              <a:gd name="connsiteY10" fmla="*/ 774020 h 5451846"/>
              <a:gd name="connsiteX11" fmla="*/ 5392188 w 7441113"/>
              <a:gd name="connsiteY11" fmla="*/ 472145 h 5451846"/>
              <a:gd name="connsiteX12" fmla="*/ 5915722 w 7441113"/>
              <a:gd name="connsiteY12" fmla="*/ 552950 h 5451846"/>
              <a:gd name="connsiteX13" fmla="*/ 6267574 w 7441113"/>
              <a:gd name="connsiteY13" fmla="*/ 263874 h 5451846"/>
              <a:gd name="connsiteX14" fmla="*/ 6363629 w 7441113"/>
              <a:gd name="connsiteY14" fmla="*/ 263874 h 5451846"/>
              <a:gd name="connsiteX15" fmla="*/ 6398083 w 7441113"/>
              <a:gd name="connsiteY15" fmla="*/ 73 h 5451846"/>
              <a:gd name="connsiteX16" fmla="*/ 6876090 w 7441113"/>
              <a:gd name="connsiteY16" fmla="*/ 12553 h 5451846"/>
              <a:gd name="connsiteX0" fmla="*/ 6876090 w 7441113"/>
              <a:gd name="connsiteY0" fmla="*/ 0 h 5439293"/>
              <a:gd name="connsiteX1" fmla="*/ 6903415 w 7441113"/>
              <a:gd name="connsiteY1" fmla="*/ 606743 h 5439293"/>
              <a:gd name="connsiteX2" fmla="*/ 7345059 w 7441113"/>
              <a:gd name="connsiteY2" fmla="*/ 606743 h 5439293"/>
              <a:gd name="connsiteX3" fmla="*/ 7441113 w 7441113"/>
              <a:gd name="connsiteY3" fmla="*/ 5439293 h 5439293"/>
              <a:gd name="connsiteX4" fmla="*/ 0 w 7441113"/>
              <a:gd name="connsiteY4" fmla="*/ 5439293 h 5439293"/>
              <a:gd name="connsiteX5" fmla="*/ 0 w 7441113"/>
              <a:gd name="connsiteY5" fmla="*/ 3060337 h 5439293"/>
              <a:gd name="connsiteX6" fmla="*/ 3820266 w 7441113"/>
              <a:gd name="connsiteY6" fmla="*/ 3021241 h 5439293"/>
              <a:gd name="connsiteX7" fmla="*/ 3847412 w 7441113"/>
              <a:gd name="connsiteY7" fmla="*/ 2372004 h 5439293"/>
              <a:gd name="connsiteX8" fmla="*/ 3819312 w 7441113"/>
              <a:gd name="connsiteY8" fmla="*/ 856246 h 5439293"/>
              <a:gd name="connsiteX9" fmla="*/ 4370172 w 7441113"/>
              <a:gd name="connsiteY9" fmla="*/ 847954 h 5439293"/>
              <a:gd name="connsiteX10" fmla="*/ 4860436 w 7441113"/>
              <a:gd name="connsiteY10" fmla="*/ 761467 h 5439293"/>
              <a:gd name="connsiteX11" fmla="*/ 5392188 w 7441113"/>
              <a:gd name="connsiteY11" fmla="*/ 459592 h 5439293"/>
              <a:gd name="connsiteX12" fmla="*/ 5915722 w 7441113"/>
              <a:gd name="connsiteY12" fmla="*/ 540397 h 5439293"/>
              <a:gd name="connsiteX13" fmla="*/ 6267574 w 7441113"/>
              <a:gd name="connsiteY13" fmla="*/ 251321 h 5439293"/>
              <a:gd name="connsiteX14" fmla="*/ 6363629 w 7441113"/>
              <a:gd name="connsiteY14" fmla="*/ 251321 h 5439293"/>
              <a:gd name="connsiteX15" fmla="*/ 6398083 w 7441113"/>
              <a:gd name="connsiteY15" fmla="*/ 14847 h 5439293"/>
              <a:gd name="connsiteX16" fmla="*/ 6876090 w 7441113"/>
              <a:gd name="connsiteY16" fmla="*/ 0 h 5439293"/>
              <a:gd name="connsiteX0" fmla="*/ 6876090 w 7441113"/>
              <a:gd name="connsiteY0" fmla="*/ 0 h 5439293"/>
              <a:gd name="connsiteX1" fmla="*/ 6903415 w 7441113"/>
              <a:gd name="connsiteY1" fmla="*/ 606743 h 5439293"/>
              <a:gd name="connsiteX2" fmla="*/ 7345059 w 7441113"/>
              <a:gd name="connsiteY2" fmla="*/ 606743 h 5439293"/>
              <a:gd name="connsiteX3" fmla="*/ 7441113 w 7441113"/>
              <a:gd name="connsiteY3" fmla="*/ 5439293 h 5439293"/>
              <a:gd name="connsiteX4" fmla="*/ 0 w 7441113"/>
              <a:gd name="connsiteY4" fmla="*/ 5439293 h 5439293"/>
              <a:gd name="connsiteX5" fmla="*/ 0 w 7441113"/>
              <a:gd name="connsiteY5" fmla="*/ 3060337 h 5439293"/>
              <a:gd name="connsiteX6" fmla="*/ 3820266 w 7441113"/>
              <a:gd name="connsiteY6" fmla="*/ 3021241 h 5439293"/>
              <a:gd name="connsiteX7" fmla="*/ 3847412 w 7441113"/>
              <a:gd name="connsiteY7" fmla="*/ 2372004 h 5439293"/>
              <a:gd name="connsiteX8" fmla="*/ 3819312 w 7441113"/>
              <a:gd name="connsiteY8" fmla="*/ 856246 h 5439293"/>
              <a:gd name="connsiteX9" fmla="*/ 4370172 w 7441113"/>
              <a:gd name="connsiteY9" fmla="*/ 847954 h 5439293"/>
              <a:gd name="connsiteX10" fmla="*/ 4860436 w 7441113"/>
              <a:gd name="connsiteY10" fmla="*/ 761467 h 5439293"/>
              <a:gd name="connsiteX11" fmla="*/ 5392188 w 7441113"/>
              <a:gd name="connsiteY11" fmla="*/ 459592 h 5439293"/>
              <a:gd name="connsiteX12" fmla="*/ 5915722 w 7441113"/>
              <a:gd name="connsiteY12" fmla="*/ 540397 h 5439293"/>
              <a:gd name="connsiteX13" fmla="*/ 6144601 w 7441113"/>
              <a:gd name="connsiteY13" fmla="*/ 278649 h 5439293"/>
              <a:gd name="connsiteX14" fmla="*/ 6363629 w 7441113"/>
              <a:gd name="connsiteY14" fmla="*/ 251321 h 5439293"/>
              <a:gd name="connsiteX15" fmla="*/ 6398083 w 7441113"/>
              <a:gd name="connsiteY15" fmla="*/ 14847 h 5439293"/>
              <a:gd name="connsiteX16" fmla="*/ 6876090 w 7441113"/>
              <a:gd name="connsiteY16" fmla="*/ 0 h 5439293"/>
              <a:gd name="connsiteX0" fmla="*/ 6876090 w 7441113"/>
              <a:gd name="connsiteY0" fmla="*/ 0 h 5439293"/>
              <a:gd name="connsiteX1" fmla="*/ 6903415 w 7441113"/>
              <a:gd name="connsiteY1" fmla="*/ 606743 h 5439293"/>
              <a:gd name="connsiteX2" fmla="*/ 7345059 w 7441113"/>
              <a:gd name="connsiteY2" fmla="*/ 606743 h 5439293"/>
              <a:gd name="connsiteX3" fmla="*/ 7441113 w 7441113"/>
              <a:gd name="connsiteY3" fmla="*/ 5439293 h 5439293"/>
              <a:gd name="connsiteX4" fmla="*/ 0 w 7441113"/>
              <a:gd name="connsiteY4" fmla="*/ 5439293 h 5439293"/>
              <a:gd name="connsiteX5" fmla="*/ 0 w 7441113"/>
              <a:gd name="connsiteY5" fmla="*/ 3060337 h 5439293"/>
              <a:gd name="connsiteX6" fmla="*/ 3820266 w 7441113"/>
              <a:gd name="connsiteY6" fmla="*/ 3021241 h 5439293"/>
              <a:gd name="connsiteX7" fmla="*/ 3847412 w 7441113"/>
              <a:gd name="connsiteY7" fmla="*/ 2372004 h 5439293"/>
              <a:gd name="connsiteX8" fmla="*/ 3819312 w 7441113"/>
              <a:gd name="connsiteY8" fmla="*/ 856246 h 5439293"/>
              <a:gd name="connsiteX9" fmla="*/ 4370172 w 7441113"/>
              <a:gd name="connsiteY9" fmla="*/ 847954 h 5439293"/>
              <a:gd name="connsiteX10" fmla="*/ 4860436 w 7441113"/>
              <a:gd name="connsiteY10" fmla="*/ 761467 h 5439293"/>
              <a:gd name="connsiteX11" fmla="*/ 5392188 w 7441113"/>
              <a:gd name="connsiteY11" fmla="*/ 459592 h 5439293"/>
              <a:gd name="connsiteX12" fmla="*/ 5915722 w 7441113"/>
              <a:gd name="connsiteY12" fmla="*/ 540397 h 5439293"/>
              <a:gd name="connsiteX13" fmla="*/ 6144601 w 7441113"/>
              <a:gd name="connsiteY13" fmla="*/ 278649 h 5439293"/>
              <a:gd name="connsiteX14" fmla="*/ 6363629 w 7441113"/>
              <a:gd name="connsiteY14" fmla="*/ 251321 h 5439293"/>
              <a:gd name="connsiteX15" fmla="*/ 6411747 w 7441113"/>
              <a:gd name="connsiteY15" fmla="*/ 1183 h 5439293"/>
              <a:gd name="connsiteX16" fmla="*/ 6876090 w 7441113"/>
              <a:gd name="connsiteY16" fmla="*/ 0 h 5439293"/>
              <a:gd name="connsiteX0" fmla="*/ 6876090 w 7441113"/>
              <a:gd name="connsiteY0" fmla="*/ 0 h 5439293"/>
              <a:gd name="connsiteX1" fmla="*/ 6903415 w 7441113"/>
              <a:gd name="connsiteY1" fmla="*/ 606743 h 5439293"/>
              <a:gd name="connsiteX2" fmla="*/ 7345059 w 7441113"/>
              <a:gd name="connsiteY2" fmla="*/ 606743 h 5439293"/>
              <a:gd name="connsiteX3" fmla="*/ 7441113 w 7441113"/>
              <a:gd name="connsiteY3" fmla="*/ 5439293 h 5439293"/>
              <a:gd name="connsiteX4" fmla="*/ 0 w 7441113"/>
              <a:gd name="connsiteY4" fmla="*/ 5439293 h 5439293"/>
              <a:gd name="connsiteX5" fmla="*/ 0 w 7441113"/>
              <a:gd name="connsiteY5" fmla="*/ 3060337 h 5439293"/>
              <a:gd name="connsiteX6" fmla="*/ 3820266 w 7441113"/>
              <a:gd name="connsiteY6" fmla="*/ 3021241 h 5439293"/>
              <a:gd name="connsiteX7" fmla="*/ 3847412 w 7441113"/>
              <a:gd name="connsiteY7" fmla="*/ 2372004 h 5439293"/>
              <a:gd name="connsiteX8" fmla="*/ 3819312 w 7441113"/>
              <a:gd name="connsiteY8" fmla="*/ 856246 h 5439293"/>
              <a:gd name="connsiteX9" fmla="*/ 4370172 w 7441113"/>
              <a:gd name="connsiteY9" fmla="*/ 847954 h 5439293"/>
              <a:gd name="connsiteX10" fmla="*/ 4860436 w 7441113"/>
              <a:gd name="connsiteY10" fmla="*/ 761467 h 5439293"/>
              <a:gd name="connsiteX11" fmla="*/ 5392188 w 7441113"/>
              <a:gd name="connsiteY11" fmla="*/ 459592 h 5439293"/>
              <a:gd name="connsiteX12" fmla="*/ 5915722 w 7441113"/>
              <a:gd name="connsiteY12" fmla="*/ 540397 h 5439293"/>
              <a:gd name="connsiteX13" fmla="*/ 6144601 w 7441113"/>
              <a:gd name="connsiteY13" fmla="*/ 278649 h 5439293"/>
              <a:gd name="connsiteX14" fmla="*/ 6363629 w 7441113"/>
              <a:gd name="connsiteY14" fmla="*/ 251321 h 5439293"/>
              <a:gd name="connsiteX15" fmla="*/ 6411747 w 7441113"/>
              <a:gd name="connsiteY15" fmla="*/ 1183 h 5439293"/>
              <a:gd name="connsiteX16" fmla="*/ 6876090 w 7441113"/>
              <a:gd name="connsiteY16" fmla="*/ 0 h 5439293"/>
              <a:gd name="connsiteX0" fmla="*/ 6876090 w 7441113"/>
              <a:gd name="connsiteY0" fmla="*/ 0 h 5439293"/>
              <a:gd name="connsiteX1" fmla="*/ 6903415 w 7441113"/>
              <a:gd name="connsiteY1" fmla="*/ 606743 h 5439293"/>
              <a:gd name="connsiteX2" fmla="*/ 7345059 w 7441113"/>
              <a:gd name="connsiteY2" fmla="*/ 606743 h 5439293"/>
              <a:gd name="connsiteX3" fmla="*/ 7441113 w 7441113"/>
              <a:gd name="connsiteY3" fmla="*/ 5439293 h 5439293"/>
              <a:gd name="connsiteX4" fmla="*/ 0 w 7441113"/>
              <a:gd name="connsiteY4" fmla="*/ 5439293 h 5439293"/>
              <a:gd name="connsiteX5" fmla="*/ 0 w 7441113"/>
              <a:gd name="connsiteY5" fmla="*/ 3060337 h 5439293"/>
              <a:gd name="connsiteX6" fmla="*/ 3820266 w 7441113"/>
              <a:gd name="connsiteY6" fmla="*/ 3021241 h 5439293"/>
              <a:gd name="connsiteX7" fmla="*/ 3847412 w 7441113"/>
              <a:gd name="connsiteY7" fmla="*/ 2372004 h 5439293"/>
              <a:gd name="connsiteX8" fmla="*/ 3819312 w 7441113"/>
              <a:gd name="connsiteY8" fmla="*/ 856246 h 5439293"/>
              <a:gd name="connsiteX9" fmla="*/ 4370172 w 7441113"/>
              <a:gd name="connsiteY9" fmla="*/ 847954 h 5439293"/>
              <a:gd name="connsiteX10" fmla="*/ 4860436 w 7441113"/>
              <a:gd name="connsiteY10" fmla="*/ 761467 h 5439293"/>
              <a:gd name="connsiteX11" fmla="*/ 5392188 w 7441113"/>
              <a:gd name="connsiteY11" fmla="*/ 459592 h 5439293"/>
              <a:gd name="connsiteX12" fmla="*/ 5915722 w 7441113"/>
              <a:gd name="connsiteY12" fmla="*/ 540397 h 5439293"/>
              <a:gd name="connsiteX13" fmla="*/ 6144601 w 7441113"/>
              <a:gd name="connsiteY13" fmla="*/ 278649 h 5439293"/>
              <a:gd name="connsiteX14" fmla="*/ 6363629 w 7441113"/>
              <a:gd name="connsiteY14" fmla="*/ 251321 h 5439293"/>
              <a:gd name="connsiteX15" fmla="*/ 6411747 w 7441113"/>
              <a:gd name="connsiteY15" fmla="*/ 1183 h 5439293"/>
              <a:gd name="connsiteX16" fmla="*/ 6876090 w 7441113"/>
              <a:gd name="connsiteY16" fmla="*/ 0 h 54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41113" h="5439293">
                <a:moveTo>
                  <a:pt x="6876090" y="0"/>
                </a:moveTo>
                <a:lnTo>
                  <a:pt x="6903415" y="606743"/>
                </a:lnTo>
                <a:lnTo>
                  <a:pt x="7345059" y="606743"/>
                </a:lnTo>
                <a:lnTo>
                  <a:pt x="7441113" y="5439293"/>
                </a:lnTo>
                <a:lnTo>
                  <a:pt x="0" y="5439293"/>
                </a:lnTo>
                <a:lnTo>
                  <a:pt x="0" y="3060337"/>
                </a:lnTo>
                <a:lnTo>
                  <a:pt x="3820266" y="3021241"/>
                </a:lnTo>
                <a:cubicBezTo>
                  <a:pt x="3827304" y="2797253"/>
                  <a:pt x="3847571" y="2732836"/>
                  <a:pt x="3847412" y="2372004"/>
                </a:cubicBezTo>
                <a:cubicBezTo>
                  <a:pt x="3847253" y="2011172"/>
                  <a:pt x="3819312" y="856246"/>
                  <a:pt x="3819312" y="856246"/>
                </a:cubicBezTo>
                <a:lnTo>
                  <a:pt x="4370172" y="847954"/>
                </a:lnTo>
                <a:cubicBezTo>
                  <a:pt x="4370172" y="847954"/>
                  <a:pt x="4690100" y="826194"/>
                  <a:pt x="4860436" y="761467"/>
                </a:cubicBezTo>
                <a:cubicBezTo>
                  <a:pt x="5030772" y="696740"/>
                  <a:pt x="5216307" y="496437"/>
                  <a:pt x="5392188" y="459592"/>
                </a:cubicBezTo>
                <a:cubicBezTo>
                  <a:pt x="5568069" y="422747"/>
                  <a:pt x="5790320" y="570554"/>
                  <a:pt x="5915722" y="540397"/>
                </a:cubicBezTo>
                <a:cubicBezTo>
                  <a:pt x="6041124" y="510240"/>
                  <a:pt x="6047503" y="278649"/>
                  <a:pt x="6144601" y="278649"/>
                </a:cubicBezTo>
                <a:lnTo>
                  <a:pt x="6363629" y="251321"/>
                </a:lnTo>
                <a:cubicBezTo>
                  <a:pt x="6363629" y="251321"/>
                  <a:pt x="6397993" y="94934"/>
                  <a:pt x="6411747" y="1183"/>
                </a:cubicBezTo>
                <a:lnTo>
                  <a:pt x="6876090" y="0"/>
                </a:lnTo>
                <a:close/>
              </a:path>
            </a:pathLst>
          </a:custGeom>
          <a:noFill/>
          <a:ln w="12700" cap="flat">
            <a:solidFill>
              <a:schemeClr val="bg2">
                <a:lumMod val="10000"/>
              </a:schemeClr>
            </a:solidFill>
            <a:prstDash val="sysDash"/>
            <a:miter/>
          </a:ln>
        </p:spPr>
        <p:txBody>
          <a:bodyPr rtlCol="0" anchor="ctr"/>
          <a:lstStyle/>
          <a:p>
            <a:endParaRPr lang="en-US" sz="4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CF398B-3318-1948-987D-3EE596C018F3}"/>
              </a:ext>
            </a:extLst>
          </p:cNvPr>
          <p:cNvSpPr/>
          <p:nvPr/>
        </p:nvSpPr>
        <p:spPr>
          <a:xfrm>
            <a:off x="8428996" y="2468048"/>
            <a:ext cx="1332387" cy="238125"/>
          </a:xfrm>
          <a:custGeom>
            <a:avLst/>
            <a:gdLst>
              <a:gd name="connsiteX0" fmla="*/ 0 w 1300332"/>
              <a:gd name="connsiteY0" fmla="*/ 0 h 193675"/>
              <a:gd name="connsiteX1" fmla="*/ 1300332 w 1300332"/>
              <a:gd name="connsiteY1" fmla="*/ 0 h 193675"/>
              <a:gd name="connsiteX2" fmla="*/ 1300332 w 1300332"/>
              <a:gd name="connsiteY2" fmla="*/ 193675 h 193675"/>
              <a:gd name="connsiteX3" fmla="*/ 0 w 1300332"/>
              <a:gd name="connsiteY3" fmla="*/ 193675 h 193675"/>
              <a:gd name="connsiteX4" fmla="*/ 0 w 1300332"/>
              <a:gd name="connsiteY4" fmla="*/ 0 h 193675"/>
              <a:gd name="connsiteX0" fmla="*/ 0 w 1300332"/>
              <a:gd name="connsiteY0" fmla="*/ 31750 h 193675"/>
              <a:gd name="connsiteX1" fmla="*/ 1300332 w 1300332"/>
              <a:gd name="connsiteY1" fmla="*/ 0 h 193675"/>
              <a:gd name="connsiteX2" fmla="*/ 1300332 w 1300332"/>
              <a:gd name="connsiteY2" fmla="*/ 193675 h 193675"/>
              <a:gd name="connsiteX3" fmla="*/ 0 w 1300332"/>
              <a:gd name="connsiteY3" fmla="*/ 193675 h 193675"/>
              <a:gd name="connsiteX4" fmla="*/ 0 w 1300332"/>
              <a:gd name="connsiteY4" fmla="*/ 31750 h 193675"/>
              <a:gd name="connsiteX0" fmla="*/ 0 w 1303507"/>
              <a:gd name="connsiteY0" fmla="*/ 15875 h 193675"/>
              <a:gd name="connsiteX1" fmla="*/ 1303507 w 1303507"/>
              <a:gd name="connsiteY1" fmla="*/ 0 h 193675"/>
              <a:gd name="connsiteX2" fmla="*/ 1303507 w 1303507"/>
              <a:gd name="connsiteY2" fmla="*/ 193675 h 193675"/>
              <a:gd name="connsiteX3" fmla="*/ 3175 w 1303507"/>
              <a:gd name="connsiteY3" fmla="*/ 193675 h 193675"/>
              <a:gd name="connsiteX4" fmla="*/ 0 w 1303507"/>
              <a:gd name="connsiteY4" fmla="*/ 15875 h 193675"/>
              <a:gd name="connsiteX0" fmla="*/ 0 w 1316207"/>
              <a:gd name="connsiteY0" fmla="*/ 6350 h 184150"/>
              <a:gd name="connsiteX1" fmla="*/ 1316207 w 1316207"/>
              <a:gd name="connsiteY1" fmla="*/ 0 h 184150"/>
              <a:gd name="connsiteX2" fmla="*/ 1303507 w 1316207"/>
              <a:gd name="connsiteY2" fmla="*/ 184150 h 184150"/>
              <a:gd name="connsiteX3" fmla="*/ 3175 w 1316207"/>
              <a:gd name="connsiteY3" fmla="*/ 184150 h 184150"/>
              <a:gd name="connsiteX4" fmla="*/ 0 w 1316207"/>
              <a:gd name="connsiteY4" fmla="*/ 6350 h 184150"/>
              <a:gd name="connsiteX0" fmla="*/ 0 w 1328907"/>
              <a:gd name="connsiteY0" fmla="*/ 6350 h 187325"/>
              <a:gd name="connsiteX1" fmla="*/ 1316207 w 1328907"/>
              <a:gd name="connsiteY1" fmla="*/ 0 h 187325"/>
              <a:gd name="connsiteX2" fmla="*/ 1328907 w 1328907"/>
              <a:gd name="connsiteY2" fmla="*/ 187325 h 187325"/>
              <a:gd name="connsiteX3" fmla="*/ 3175 w 1328907"/>
              <a:gd name="connsiteY3" fmla="*/ 184150 h 187325"/>
              <a:gd name="connsiteX4" fmla="*/ 0 w 1328907"/>
              <a:gd name="connsiteY4" fmla="*/ 6350 h 187325"/>
              <a:gd name="connsiteX0" fmla="*/ 0 w 1328907"/>
              <a:gd name="connsiteY0" fmla="*/ 0 h 180975"/>
              <a:gd name="connsiteX1" fmla="*/ 1328907 w 1328907"/>
              <a:gd name="connsiteY1" fmla="*/ 0 h 180975"/>
              <a:gd name="connsiteX2" fmla="*/ 1328907 w 1328907"/>
              <a:gd name="connsiteY2" fmla="*/ 180975 h 180975"/>
              <a:gd name="connsiteX3" fmla="*/ 3175 w 1328907"/>
              <a:gd name="connsiteY3" fmla="*/ 177800 h 180975"/>
              <a:gd name="connsiteX4" fmla="*/ 0 w 1328907"/>
              <a:gd name="connsiteY4" fmla="*/ 0 h 180975"/>
              <a:gd name="connsiteX0" fmla="*/ 0 w 1328907"/>
              <a:gd name="connsiteY0" fmla="*/ 0 h 231775"/>
              <a:gd name="connsiteX1" fmla="*/ 1328907 w 1328907"/>
              <a:gd name="connsiteY1" fmla="*/ 0 h 231775"/>
              <a:gd name="connsiteX2" fmla="*/ 1322557 w 1328907"/>
              <a:gd name="connsiteY2" fmla="*/ 231775 h 231775"/>
              <a:gd name="connsiteX3" fmla="*/ 3175 w 1328907"/>
              <a:gd name="connsiteY3" fmla="*/ 177800 h 231775"/>
              <a:gd name="connsiteX4" fmla="*/ 0 w 1328907"/>
              <a:gd name="connsiteY4" fmla="*/ 0 h 231775"/>
              <a:gd name="connsiteX0" fmla="*/ 305 w 1329212"/>
              <a:gd name="connsiteY0" fmla="*/ 0 h 231775"/>
              <a:gd name="connsiteX1" fmla="*/ 1329212 w 1329212"/>
              <a:gd name="connsiteY1" fmla="*/ 0 h 231775"/>
              <a:gd name="connsiteX2" fmla="*/ 1322862 w 1329212"/>
              <a:gd name="connsiteY2" fmla="*/ 231775 h 231775"/>
              <a:gd name="connsiteX3" fmla="*/ 305 w 1329212"/>
              <a:gd name="connsiteY3" fmla="*/ 219075 h 231775"/>
              <a:gd name="connsiteX4" fmla="*/ 305 w 1329212"/>
              <a:gd name="connsiteY4" fmla="*/ 0 h 231775"/>
              <a:gd name="connsiteX0" fmla="*/ 305 w 1329212"/>
              <a:gd name="connsiteY0" fmla="*/ 0 h 219075"/>
              <a:gd name="connsiteX1" fmla="*/ 1329212 w 1329212"/>
              <a:gd name="connsiteY1" fmla="*/ 0 h 219075"/>
              <a:gd name="connsiteX2" fmla="*/ 1322862 w 1329212"/>
              <a:gd name="connsiteY2" fmla="*/ 219075 h 219075"/>
              <a:gd name="connsiteX3" fmla="*/ 305 w 1329212"/>
              <a:gd name="connsiteY3" fmla="*/ 219075 h 219075"/>
              <a:gd name="connsiteX4" fmla="*/ 305 w 1329212"/>
              <a:gd name="connsiteY4" fmla="*/ 0 h 219075"/>
              <a:gd name="connsiteX0" fmla="*/ 305 w 1329212"/>
              <a:gd name="connsiteY0" fmla="*/ 0 h 219075"/>
              <a:gd name="connsiteX1" fmla="*/ 1329212 w 1329212"/>
              <a:gd name="connsiteY1" fmla="*/ 0 h 219075"/>
              <a:gd name="connsiteX2" fmla="*/ 1322862 w 1329212"/>
              <a:gd name="connsiteY2" fmla="*/ 219075 h 219075"/>
              <a:gd name="connsiteX3" fmla="*/ 603879 w 1329212"/>
              <a:gd name="connsiteY3" fmla="*/ 218003 h 219075"/>
              <a:gd name="connsiteX4" fmla="*/ 305 w 1329212"/>
              <a:gd name="connsiteY4" fmla="*/ 219075 h 219075"/>
              <a:gd name="connsiteX5" fmla="*/ 305 w 1329212"/>
              <a:gd name="connsiteY5" fmla="*/ 0 h 219075"/>
              <a:gd name="connsiteX0" fmla="*/ 305 w 1329212"/>
              <a:gd name="connsiteY0" fmla="*/ 0 h 219075"/>
              <a:gd name="connsiteX1" fmla="*/ 1329212 w 1329212"/>
              <a:gd name="connsiteY1" fmla="*/ 0 h 219075"/>
              <a:gd name="connsiteX2" fmla="*/ 1322862 w 1329212"/>
              <a:gd name="connsiteY2" fmla="*/ 219075 h 219075"/>
              <a:gd name="connsiteX3" fmla="*/ 603879 w 1329212"/>
              <a:gd name="connsiteY3" fmla="*/ 218003 h 219075"/>
              <a:gd name="connsiteX4" fmla="*/ 546729 w 1329212"/>
              <a:gd name="connsiteY4" fmla="*/ 218003 h 219075"/>
              <a:gd name="connsiteX5" fmla="*/ 305 w 1329212"/>
              <a:gd name="connsiteY5" fmla="*/ 219075 h 219075"/>
              <a:gd name="connsiteX6" fmla="*/ 305 w 1329212"/>
              <a:gd name="connsiteY6" fmla="*/ 0 h 219075"/>
              <a:gd name="connsiteX0" fmla="*/ 305 w 1329212"/>
              <a:gd name="connsiteY0" fmla="*/ 0 h 233922"/>
              <a:gd name="connsiteX1" fmla="*/ 1329212 w 1329212"/>
              <a:gd name="connsiteY1" fmla="*/ 0 h 233922"/>
              <a:gd name="connsiteX2" fmla="*/ 1322862 w 1329212"/>
              <a:gd name="connsiteY2" fmla="*/ 219075 h 233922"/>
              <a:gd name="connsiteX3" fmla="*/ 603879 w 1329212"/>
              <a:gd name="connsiteY3" fmla="*/ 218003 h 233922"/>
              <a:gd name="connsiteX4" fmla="*/ 546729 w 1329212"/>
              <a:gd name="connsiteY4" fmla="*/ 233878 h 233922"/>
              <a:gd name="connsiteX5" fmla="*/ 305 w 1329212"/>
              <a:gd name="connsiteY5" fmla="*/ 219075 h 233922"/>
              <a:gd name="connsiteX6" fmla="*/ 305 w 1329212"/>
              <a:gd name="connsiteY6" fmla="*/ 0 h 233922"/>
              <a:gd name="connsiteX0" fmla="*/ 305 w 1329212"/>
              <a:gd name="connsiteY0" fmla="*/ 0 h 238125"/>
              <a:gd name="connsiteX1" fmla="*/ 1329212 w 1329212"/>
              <a:gd name="connsiteY1" fmla="*/ 0 h 238125"/>
              <a:gd name="connsiteX2" fmla="*/ 1322862 w 1329212"/>
              <a:gd name="connsiteY2" fmla="*/ 219075 h 238125"/>
              <a:gd name="connsiteX3" fmla="*/ 603879 w 1329212"/>
              <a:gd name="connsiteY3" fmla="*/ 218003 h 238125"/>
              <a:gd name="connsiteX4" fmla="*/ 546729 w 1329212"/>
              <a:gd name="connsiteY4" fmla="*/ 233878 h 238125"/>
              <a:gd name="connsiteX5" fmla="*/ 305 w 1329212"/>
              <a:gd name="connsiteY5" fmla="*/ 238125 h 238125"/>
              <a:gd name="connsiteX6" fmla="*/ 305 w 1329212"/>
              <a:gd name="connsiteY6" fmla="*/ 0 h 238125"/>
              <a:gd name="connsiteX0" fmla="*/ 305 w 1329212"/>
              <a:gd name="connsiteY0" fmla="*/ 0 h 238125"/>
              <a:gd name="connsiteX1" fmla="*/ 1329212 w 1329212"/>
              <a:gd name="connsiteY1" fmla="*/ 0 h 238125"/>
              <a:gd name="connsiteX2" fmla="*/ 1322862 w 1329212"/>
              <a:gd name="connsiteY2" fmla="*/ 219075 h 238125"/>
              <a:gd name="connsiteX3" fmla="*/ 584829 w 1329212"/>
              <a:gd name="connsiteY3" fmla="*/ 218003 h 238125"/>
              <a:gd name="connsiteX4" fmla="*/ 546729 w 1329212"/>
              <a:gd name="connsiteY4" fmla="*/ 233878 h 238125"/>
              <a:gd name="connsiteX5" fmla="*/ 305 w 1329212"/>
              <a:gd name="connsiteY5" fmla="*/ 238125 h 238125"/>
              <a:gd name="connsiteX6" fmla="*/ 305 w 1329212"/>
              <a:gd name="connsiteY6" fmla="*/ 0 h 238125"/>
              <a:gd name="connsiteX0" fmla="*/ 305 w 1332387"/>
              <a:gd name="connsiteY0" fmla="*/ 0 h 238125"/>
              <a:gd name="connsiteX1" fmla="*/ 1329212 w 1332387"/>
              <a:gd name="connsiteY1" fmla="*/ 0 h 238125"/>
              <a:gd name="connsiteX2" fmla="*/ 1332387 w 1332387"/>
              <a:gd name="connsiteY2" fmla="*/ 225425 h 238125"/>
              <a:gd name="connsiteX3" fmla="*/ 584829 w 1332387"/>
              <a:gd name="connsiteY3" fmla="*/ 218003 h 238125"/>
              <a:gd name="connsiteX4" fmla="*/ 546729 w 1332387"/>
              <a:gd name="connsiteY4" fmla="*/ 233878 h 238125"/>
              <a:gd name="connsiteX5" fmla="*/ 305 w 1332387"/>
              <a:gd name="connsiteY5" fmla="*/ 238125 h 238125"/>
              <a:gd name="connsiteX6" fmla="*/ 305 w 1332387"/>
              <a:gd name="connsiteY6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2387" h="238125">
                <a:moveTo>
                  <a:pt x="305" y="0"/>
                </a:moveTo>
                <a:lnTo>
                  <a:pt x="1329212" y="0"/>
                </a:lnTo>
                <a:cubicBezTo>
                  <a:pt x="1330270" y="75142"/>
                  <a:pt x="1331329" y="150283"/>
                  <a:pt x="1332387" y="225425"/>
                </a:cubicBezTo>
                <a:lnTo>
                  <a:pt x="584829" y="218003"/>
                </a:lnTo>
                <a:cubicBezTo>
                  <a:pt x="557312" y="216945"/>
                  <a:pt x="574246" y="234936"/>
                  <a:pt x="546729" y="233878"/>
                </a:cubicBezTo>
                <a:lnTo>
                  <a:pt x="305" y="238125"/>
                </a:lnTo>
                <a:cubicBezTo>
                  <a:pt x="-753" y="178858"/>
                  <a:pt x="1363" y="59267"/>
                  <a:pt x="305" y="0"/>
                </a:cubicBezTo>
                <a:close/>
              </a:path>
            </a:pathLst>
          </a:custGeom>
          <a:solidFill>
            <a:srgbClr val="B5D09C"/>
          </a:solidFill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D65C05-A961-ED4F-96A6-5C19AF368273}"/>
              </a:ext>
            </a:extLst>
          </p:cNvPr>
          <p:cNvSpPr/>
          <p:nvPr/>
        </p:nvSpPr>
        <p:spPr>
          <a:xfrm>
            <a:off x="8428996" y="2686051"/>
            <a:ext cx="1329517" cy="320006"/>
          </a:xfrm>
          <a:custGeom>
            <a:avLst/>
            <a:gdLst>
              <a:gd name="connsiteX0" fmla="*/ 0 w 1332387"/>
              <a:gd name="connsiteY0" fmla="*/ 0 h 190503"/>
              <a:gd name="connsiteX1" fmla="*/ 1332387 w 1332387"/>
              <a:gd name="connsiteY1" fmla="*/ 0 h 190503"/>
              <a:gd name="connsiteX2" fmla="*/ 1332387 w 1332387"/>
              <a:gd name="connsiteY2" fmla="*/ 190503 h 190503"/>
              <a:gd name="connsiteX3" fmla="*/ 0 w 1332387"/>
              <a:gd name="connsiteY3" fmla="*/ 190503 h 190503"/>
              <a:gd name="connsiteX4" fmla="*/ 0 w 1332387"/>
              <a:gd name="connsiteY4" fmla="*/ 0 h 190503"/>
              <a:gd name="connsiteX0" fmla="*/ 0 w 1332387"/>
              <a:gd name="connsiteY0" fmla="*/ 38100 h 228603"/>
              <a:gd name="connsiteX1" fmla="*/ 1332387 w 1332387"/>
              <a:gd name="connsiteY1" fmla="*/ 0 h 228603"/>
              <a:gd name="connsiteX2" fmla="*/ 1332387 w 1332387"/>
              <a:gd name="connsiteY2" fmla="*/ 228603 h 228603"/>
              <a:gd name="connsiteX3" fmla="*/ 0 w 1332387"/>
              <a:gd name="connsiteY3" fmla="*/ 228603 h 228603"/>
              <a:gd name="connsiteX4" fmla="*/ 0 w 1332387"/>
              <a:gd name="connsiteY4" fmla="*/ 38100 h 228603"/>
              <a:gd name="connsiteX0" fmla="*/ 0 w 1332387"/>
              <a:gd name="connsiteY0" fmla="*/ 0 h 190503"/>
              <a:gd name="connsiteX1" fmla="*/ 1329212 w 1332387"/>
              <a:gd name="connsiteY1" fmla="*/ 9525 h 190503"/>
              <a:gd name="connsiteX2" fmla="*/ 1332387 w 1332387"/>
              <a:gd name="connsiteY2" fmla="*/ 190503 h 190503"/>
              <a:gd name="connsiteX3" fmla="*/ 0 w 1332387"/>
              <a:gd name="connsiteY3" fmla="*/ 190503 h 190503"/>
              <a:gd name="connsiteX4" fmla="*/ 0 w 1332387"/>
              <a:gd name="connsiteY4" fmla="*/ 0 h 190503"/>
              <a:gd name="connsiteX0" fmla="*/ 0 w 1332387"/>
              <a:gd name="connsiteY0" fmla="*/ 9525 h 180978"/>
              <a:gd name="connsiteX1" fmla="*/ 1329212 w 1332387"/>
              <a:gd name="connsiteY1" fmla="*/ 0 h 180978"/>
              <a:gd name="connsiteX2" fmla="*/ 1332387 w 1332387"/>
              <a:gd name="connsiteY2" fmla="*/ 180978 h 180978"/>
              <a:gd name="connsiteX3" fmla="*/ 0 w 1332387"/>
              <a:gd name="connsiteY3" fmla="*/ 180978 h 180978"/>
              <a:gd name="connsiteX4" fmla="*/ 0 w 1332387"/>
              <a:gd name="connsiteY4" fmla="*/ 9525 h 180978"/>
              <a:gd name="connsiteX0" fmla="*/ 0 w 1332387"/>
              <a:gd name="connsiteY0" fmla="*/ 15875 h 180978"/>
              <a:gd name="connsiteX1" fmla="*/ 1329212 w 1332387"/>
              <a:gd name="connsiteY1" fmla="*/ 0 h 180978"/>
              <a:gd name="connsiteX2" fmla="*/ 1332387 w 1332387"/>
              <a:gd name="connsiteY2" fmla="*/ 180978 h 180978"/>
              <a:gd name="connsiteX3" fmla="*/ 0 w 1332387"/>
              <a:gd name="connsiteY3" fmla="*/ 180978 h 180978"/>
              <a:gd name="connsiteX4" fmla="*/ 0 w 1332387"/>
              <a:gd name="connsiteY4" fmla="*/ 15875 h 180978"/>
              <a:gd name="connsiteX0" fmla="*/ 0 w 1332387"/>
              <a:gd name="connsiteY0" fmla="*/ 15875 h 254003"/>
              <a:gd name="connsiteX1" fmla="*/ 1329212 w 1332387"/>
              <a:gd name="connsiteY1" fmla="*/ 0 h 254003"/>
              <a:gd name="connsiteX2" fmla="*/ 1332387 w 1332387"/>
              <a:gd name="connsiteY2" fmla="*/ 180978 h 254003"/>
              <a:gd name="connsiteX3" fmla="*/ 3175 w 1332387"/>
              <a:gd name="connsiteY3" fmla="*/ 254003 h 254003"/>
              <a:gd name="connsiteX4" fmla="*/ 0 w 1332387"/>
              <a:gd name="connsiteY4" fmla="*/ 15875 h 254003"/>
              <a:gd name="connsiteX0" fmla="*/ 0 w 1332387"/>
              <a:gd name="connsiteY0" fmla="*/ 15875 h 254003"/>
              <a:gd name="connsiteX1" fmla="*/ 1329212 w 1332387"/>
              <a:gd name="connsiteY1" fmla="*/ 0 h 254003"/>
              <a:gd name="connsiteX2" fmla="*/ 1332387 w 1332387"/>
              <a:gd name="connsiteY2" fmla="*/ 180978 h 254003"/>
              <a:gd name="connsiteX3" fmla="*/ 80004 w 1332387"/>
              <a:gd name="connsiteY3" fmla="*/ 253999 h 254003"/>
              <a:gd name="connsiteX4" fmla="*/ 3175 w 1332387"/>
              <a:gd name="connsiteY4" fmla="*/ 254003 h 254003"/>
              <a:gd name="connsiteX5" fmla="*/ 0 w 1332387"/>
              <a:gd name="connsiteY5" fmla="*/ 15875 h 254003"/>
              <a:gd name="connsiteX0" fmla="*/ 0 w 1332387"/>
              <a:gd name="connsiteY0" fmla="*/ 15875 h 311149"/>
              <a:gd name="connsiteX1" fmla="*/ 1329212 w 1332387"/>
              <a:gd name="connsiteY1" fmla="*/ 0 h 311149"/>
              <a:gd name="connsiteX2" fmla="*/ 1332387 w 1332387"/>
              <a:gd name="connsiteY2" fmla="*/ 180978 h 311149"/>
              <a:gd name="connsiteX3" fmla="*/ 70479 w 1332387"/>
              <a:gd name="connsiteY3" fmla="*/ 311149 h 311149"/>
              <a:gd name="connsiteX4" fmla="*/ 80004 w 1332387"/>
              <a:gd name="connsiteY4" fmla="*/ 253999 h 311149"/>
              <a:gd name="connsiteX5" fmla="*/ 3175 w 1332387"/>
              <a:gd name="connsiteY5" fmla="*/ 254003 h 311149"/>
              <a:gd name="connsiteX6" fmla="*/ 0 w 1332387"/>
              <a:gd name="connsiteY6" fmla="*/ 15875 h 311149"/>
              <a:gd name="connsiteX0" fmla="*/ 0 w 1332387"/>
              <a:gd name="connsiteY0" fmla="*/ 15875 h 317374"/>
              <a:gd name="connsiteX1" fmla="*/ 1329212 w 1332387"/>
              <a:gd name="connsiteY1" fmla="*/ 0 h 317374"/>
              <a:gd name="connsiteX2" fmla="*/ 1332387 w 1332387"/>
              <a:gd name="connsiteY2" fmla="*/ 180978 h 317374"/>
              <a:gd name="connsiteX3" fmla="*/ 162554 w 1332387"/>
              <a:gd name="connsiteY3" fmla="*/ 301624 h 317374"/>
              <a:gd name="connsiteX4" fmla="*/ 70479 w 1332387"/>
              <a:gd name="connsiteY4" fmla="*/ 311149 h 317374"/>
              <a:gd name="connsiteX5" fmla="*/ 80004 w 1332387"/>
              <a:gd name="connsiteY5" fmla="*/ 253999 h 317374"/>
              <a:gd name="connsiteX6" fmla="*/ 3175 w 1332387"/>
              <a:gd name="connsiteY6" fmla="*/ 254003 h 317374"/>
              <a:gd name="connsiteX7" fmla="*/ 0 w 1332387"/>
              <a:gd name="connsiteY7" fmla="*/ 15875 h 317374"/>
              <a:gd name="connsiteX0" fmla="*/ 0 w 1332387"/>
              <a:gd name="connsiteY0" fmla="*/ 15875 h 313257"/>
              <a:gd name="connsiteX1" fmla="*/ 1329212 w 1332387"/>
              <a:gd name="connsiteY1" fmla="*/ 0 h 313257"/>
              <a:gd name="connsiteX2" fmla="*/ 1332387 w 1332387"/>
              <a:gd name="connsiteY2" fmla="*/ 180978 h 313257"/>
              <a:gd name="connsiteX3" fmla="*/ 162554 w 1332387"/>
              <a:gd name="connsiteY3" fmla="*/ 301624 h 313257"/>
              <a:gd name="connsiteX4" fmla="*/ 70479 w 1332387"/>
              <a:gd name="connsiteY4" fmla="*/ 311149 h 313257"/>
              <a:gd name="connsiteX5" fmla="*/ 80004 w 1332387"/>
              <a:gd name="connsiteY5" fmla="*/ 253999 h 313257"/>
              <a:gd name="connsiteX6" fmla="*/ 3175 w 1332387"/>
              <a:gd name="connsiteY6" fmla="*/ 254003 h 313257"/>
              <a:gd name="connsiteX7" fmla="*/ 0 w 1332387"/>
              <a:gd name="connsiteY7" fmla="*/ 15875 h 313257"/>
              <a:gd name="connsiteX0" fmla="*/ 0 w 1332387"/>
              <a:gd name="connsiteY0" fmla="*/ 15875 h 313257"/>
              <a:gd name="connsiteX1" fmla="*/ 1329212 w 1332387"/>
              <a:gd name="connsiteY1" fmla="*/ 0 h 313257"/>
              <a:gd name="connsiteX2" fmla="*/ 1332387 w 1332387"/>
              <a:gd name="connsiteY2" fmla="*/ 180978 h 313257"/>
              <a:gd name="connsiteX3" fmla="*/ 175254 w 1332387"/>
              <a:gd name="connsiteY3" fmla="*/ 149224 h 313257"/>
              <a:gd name="connsiteX4" fmla="*/ 162554 w 1332387"/>
              <a:gd name="connsiteY4" fmla="*/ 301624 h 313257"/>
              <a:gd name="connsiteX5" fmla="*/ 70479 w 1332387"/>
              <a:gd name="connsiteY5" fmla="*/ 311149 h 313257"/>
              <a:gd name="connsiteX6" fmla="*/ 80004 w 1332387"/>
              <a:gd name="connsiteY6" fmla="*/ 253999 h 313257"/>
              <a:gd name="connsiteX7" fmla="*/ 3175 w 1332387"/>
              <a:gd name="connsiteY7" fmla="*/ 254003 h 313257"/>
              <a:gd name="connsiteX8" fmla="*/ 0 w 1332387"/>
              <a:gd name="connsiteY8" fmla="*/ 15875 h 313257"/>
              <a:gd name="connsiteX0" fmla="*/ 0 w 1332387"/>
              <a:gd name="connsiteY0" fmla="*/ 15875 h 313257"/>
              <a:gd name="connsiteX1" fmla="*/ 1329212 w 1332387"/>
              <a:gd name="connsiteY1" fmla="*/ 0 h 313257"/>
              <a:gd name="connsiteX2" fmla="*/ 1332387 w 1332387"/>
              <a:gd name="connsiteY2" fmla="*/ 180978 h 313257"/>
              <a:gd name="connsiteX3" fmla="*/ 175254 w 1332387"/>
              <a:gd name="connsiteY3" fmla="*/ 149224 h 313257"/>
              <a:gd name="connsiteX4" fmla="*/ 162554 w 1332387"/>
              <a:gd name="connsiteY4" fmla="*/ 301624 h 313257"/>
              <a:gd name="connsiteX5" fmla="*/ 70479 w 1332387"/>
              <a:gd name="connsiteY5" fmla="*/ 311149 h 313257"/>
              <a:gd name="connsiteX6" fmla="*/ 80004 w 1332387"/>
              <a:gd name="connsiteY6" fmla="*/ 253999 h 313257"/>
              <a:gd name="connsiteX7" fmla="*/ 3175 w 1332387"/>
              <a:gd name="connsiteY7" fmla="*/ 254003 h 313257"/>
              <a:gd name="connsiteX8" fmla="*/ 0 w 1332387"/>
              <a:gd name="connsiteY8" fmla="*/ 15875 h 313257"/>
              <a:gd name="connsiteX0" fmla="*/ 0 w 1332387"/>
              <a:gd name="connsiteY0" fmla="*/ 15875 h 313655"/>
              <a:gd name="connsiteX1" fmla="*/ 1329212 w 1332387"/>
              <a:gd name="connsiteY1" fmla="*/ 0 h 313655"/>
              <a:gd name="connsiteX2" fmla="*/ 1332387 w 1332387"/>
              <a:gd name="connsiteY2" fmla="*/ 180978 h 313655"/>
              <a:gd name="connsiteX3" fmla="*/ 175254 w 1332387"/>
              <a:gd name="connsiteY3" fmla="*/ 149224 h 313655"/>
              <a:gd name="connsiteX4" fmla="*/ 153029 w 1332387"/>
              <a:gd name="connsiteY4" fmla="*/ 304799 h 313655"/>
              <a:gd name="connsiteX5" fmla="*/ 70479 w 1332387"/>
              <a:gd name="connsiteY5" fmla="*/ 311149 h 313655"/>
              <a:gd name="connsiteX6" fmla="*/ 80004 w 1332387"/>
              <a:gd name="connsiteY6" fmla="*/ 253999 h 313655"/>
              <a:gd name="connsiteX7" fmla="*/ 3175 w 1332387"/>
              <a:gd name="connsiteY7" fmla="*/ 254003 h 313655"/>
              <a:gd name="connsiteX8" fmla="*/ 0 w 1332387"/>
              <a:gd name="connsiteY8" fmla="*/ 15875 h 313655"/>
              <a:gd name="connsiteX0" fmla="*/ 0 w 1332387"/>
              <a:gd name="connsiteY0" fmla="*/ 15875 h 313655"/>
              <a:gd name="connsiteX1" fmla="*/ 1329212 w 1332387"/>
              <a:gd name="connsiteY1" fmla="*/ 0 h 313655"/>
              <a:gd name="connsiteX2" fmla="*/ 1332387 w 1332387"/>
              <a:gd name="connsiteY2" fmla="*/ 180978 h 313655"/>
              <a:gd name="connsiteX3" fmla="*/ 518154 w 1332387"/>
              <a:gd name="connsiteY3" fmla="*/ 142874 h 313655"/>
              <a:gd name="connsiteX4" fmla="*/ 175254 w 1332387"/>
              <a:gd name="connsiteY4" fmla="*/ 149224 h 313655"/>
              <a:gd name="connsiteX5" fmla="*/ 153029 w 1332387"/>
              <a:gd name="connsiteY5" fmla="*/ 304799 h 313655"/>
              <a:gd name="connsiteX6" fmla="*/ 70479 w 1332387"/>
              <a:gd name="connsiteY6" fmla="*/ 311149 h 313655"/>
              <a:gd name="connsiteX7" fmla="*/ 80004 w 1332387"/>
              <a:gd name="connsiteY7" fmla="*/ 253999 h 313655"/>
              <a:gd name="connsiteX8" fmla="*/ 3175 w 1332387"/>
              <a:gd name="connsiteY8" fmla="*/ 254003 h 313655"/>
              <a:gd name="connsiteX9" fmla="*/ 0 w 1332387"/>
              <a:gd name="connsiteY9" fmla="*/ 15875 h 313655"/>
              <a:gd name="connsiteX0" fmla="*/ 0 w 1332387"/>
              <a:gd name="connsiteY0" fmla="*/ 15875 h 313655"/>
              <a:gd name="connsiteX1" fmla="*/ 1329212 w 1332387"/>
              <a:gd name="connsiteY1" fmla="*/ 0 h 313655"/>
              <a:gd name="connsiteX2" fmla="*/ 1332387 w 1332387"/>
              <a:gd name="connsiteY2" fmla="*/ 180978 h 313655"/>
              <a:gd name="connsiteX3" fmla="*/ 518154 w 1332387"/>
              <a:gd name="connsiteY3" fmla="*/ 142874 h 313655"/>
              <a:gd name="connsiteX4" fmla="*/ 175254 w 1332387"/>
              <a:gd name="connsiteY4" fmla="*/ 149224 h 313655"/>
              <a:gd name="connsiteX5" fmla="*/ 153029 w 1332387"/>
              <a:gd name="connsiteY5" fmla="*/ 304799 h 313655"/>
              <a:gd name="connsiteX6" fmla="*/ 70479 w 1332387"/>
              <a:gd name="connsiteY6" fmla="*/ 311149 h 313655"/>
              <a:gd name="connsiteX7" fmla="*/ 80004 w 1332387"/>
              <a:gd name="connsiteY7" fmla="*/ 253999 h 313655"/>
              <a:gd name="connsiteX8" fmla="*/ 3175 w 1332387"/>
              <a:gd name="connsiteY8" fmla="*/ 254003 h 313655"/>
              <a:gd name="connsiteX9" fmla="*/ 0 w 1332387"/>
              <a:gd name="connsiteY9" fmla="*/ 15875 h 313655"/>
              <a:gd name="connsiteX0" fmla="*/ 0 w 1332387"/>
              <a:gd name="connsiteY0" fmla="*/ 15875 h 313655"/>
              <a:gd name="connsiteX1" fmla="*/ 1329212 w 1332387"/>
              <a:gd name="connsiteY1" fmla="*/ 0 h 313655"/>
              <a:gd name="connsiteX2" fmla="*/ 1332387 w 1332387"/>
              <a:gd name="connsiteY2" fmla="*/ 180978 h 313655"/>
              <a:gd name="connsiteX3" fmla="*/ 518154 w 1332387"/>
              <a:gd name="connsiteY3" fmla="*/ 142874 h 313655"/>
              <a:gd name="connsiteX4" fmla="*/ 175254 w 1332387"/>
              <a:gd name="connsiteY4" fmla="*/ 149224 h 313655"/>
              <a:gd name="connsiteX5" fmla="*/ 153029 w 1332387"/>
              <a:gd name="connsiteY5" fmla="*/ 304799 h 313655"/>
              <a:gd name="connsiteX6" fmla="*/ 70479 w 1332387"/>
              <a:gd name="connsiteY6" fmla="*/ 311149 h 313655"/>
              <a:gd name="connsiteX7" fmla="*/ 80004 w 1332387"/>
              <a:gd name="connsiteY7" fmla="*/ 253999 h 313655"/>
              <a:gd name="connsiteX8" fmla="*/ 3175 w 1332387"/>
              <a:gd name="connsiteY8" fmla="*/ 254003 h 313655"/>
              <a:gd name="connsiteX9" fmla="*/ 0 w 1332387"/>
              <a:gd name="connsiteY9" fmla="*/ 15875 h 313655"/>
              <a:gd name="connsiteX0" fmla="*/ 0 w 1329517"/>
              <a:gd name="connsiteY0" fmla="*/ 15875 h 313655"/>
              <a:gd name="connsiteX1" fmla="*/ 1329212 w 1329517"/>
              <a:gd name="connsiteY1" fmla="*/ 0 h 313655"/>
              <a:gd name="connsiteX2" fmla="*/ 1329212 w 1329517"/>
              <a:gd name="connsiteY2" fmla="*/ 295278 h 313655"/>
              <a:gd name="connsiteX3" fmla="*/ 518154 w 1329517"/>
              <a:gd name="connsiteY3" fmla="*/ 142874 h 313655"/>
              <a:gd name="connsiteX4" fmla="*/ 175254 w 1329517"/>
              <a:gd name="connsiteY4" fmla="*/ 149224 h 313655"/>
              <a:gd name="connsiteX5" fmla="*/ 153029 w 1329517"/>
              <a:gd name="connsiteY5" fmla="*/ 304799 h 313655"/>
              <a:gd name="connsiteX6" fmla="*/ 70479 w 1329517"/>
              <a:gd name="connsiteY6" fmla="*/ 311149 h 313655"/>
              <a:gd name="connsiteX7" fmla="*/ 80004 w 1329517"/>
              <a:gd name="connsiteY7" fmla="*/ 253999 h 313655"/>
              <a:gd name="connsiteX8" fmla="*/ 3175 w 1329517"/>
              <a:gd name="connsiteY8" fmla="*/ 254003 h 313655"/>
              <a:gd name="connsiteX9" fmla="*/ 0 w 1329517"/>
              <a:gd name="connsiteY9" fmla="*/ 15875 h 313655"/>
              <a:gd name="connsiteX0" fmla="*/ 0 w 1329517"/>
              <a:gd name="connsiteY0" fmla="*/ 15875 h 316357"/>
              <a:gd name="connsiteX1" fmla="*/ 1329212 w 1329517"/>
              <a:gd name="connsiteY1" fmla="*/ 0 h 316357"/>
              <a:gd name="connsiteX2" fmla="*/ 1329212 w 1329517"/>
              <a:gd name="connsiteY2" fmla="*/ 295278 h 316357"/>
              <a:gd name="connsiteX3" fmla="*/ 534029 w 1329517"/>
              <a:gd name="connsiteY3" fmla="*/ 295274 h 316357"/>
              <a:gd name="connsiteX4" fmla="*/ 518154 w 1329517"/>
              <a:gd name="connsiteY4" fmla="*/ 142874 h 316357"/>
              <a:gd name="connsiteX5" fmla="*/ 175254 w 1329517"/>
              <a:gd name="connsiteY5" fmla="*/ 149224 h 316357"/>
              <a:gd name="connsiteX6" fmla="*/ 153029 w 1329517"/>
              <a:gd name="connsiteY6" fmla="*/ 304799 h 316357"/>
              <a:gd name="connsiteX7" fmla="*/ 70479 w 1329517"/>
              <a:gd name="connsiteY7" fmla="*/ 311149 h 316357"/>
              <a:gd name="connsiteX8" fmla="*/ 80004 w 1329517"/>
              <a:gd name="connsiteY8" fmla="*/ 253999 h 316357"/>
              <a:gd name="connsiteX9" fmla="*/ 3175 w 1329517"/>
              <a:gd name="connsiteY9" fmla="*/ 254003 h 316357"/>
              <a:gd name="connsiteX10" fmla="*/ 0 w 1329517"/>
              <a:gd name="connsiteY10" fmla="*/ 15875 h 316357"/>
              <a:gd name="connsiteX0" fmla="*/ 0 w 1329517"/>
              <a:gd name="connsiteY0" fmla="*/ 15875 h 313655"/>
              <a:gd name="connsiteX1" fmla="*/ 1329212 w 1329517"/>
              <a:gd name="connsiteY1" fmla="*/ 0 h 313655"/>
              <a:gd name="connsiteX2" fmla="*/ 1329212 w 1329517"/>
              <a:gd name="connsiteY2" fmla="*/ 295278 h 313655"/>
              <a:gd name="connsiteX3" fmla="*/ 534029 w 1329517"/>
              <a:gd name="connsiteY3" fmla="*/ 295274 h 313655"/>
              <a:gd name="connsiteX4" fmla="*/ 518154 w 1329517"/>
              <a:gd name="connsiteY4" fmla="*/ 142874 h 313655"/>
              <a:gd name="connsiteX5" fmla="*/ 175254 w 1329517"/>
              <a:gd name="connsiteY5" fmla="*/ 149224 h 313655"/>
              <a:gd name="connsiteX6" fmla="*/ 153029 w 1329517"/>
              <a:gd name="connsiteY6" fmla="*/ 304799 h 313655"/>
              <a:gd name="connsiteX7" fmla="*/ 70479 w 1329517"/>
              <a:gd name="connsiteY7" fmla="*/ 311149 h 313655"/>
              <a:gd name="connsiteX8" fmla="*/ 80004 w 1329517"/>
              <a:gd name="connsiteY8" fmla="*/ 253999 h 313655"/>
              <a:gd name="connsiteX9" fmla="*/ 3175 w 1329517"/>
              <a:gd name="connsiteY9" fmla="*/ 254003 h 313655"/>
              <a:gd name="connsiteX10" fmla="*/ 0 w 1329517"/>
              <a:gd name="connsiteY10" fmla="*/ 15875 h 313655"/>
              <a:gd name="connsiteX0" fmla="*/ 0 w 1329517"/>
              <a:gd name="connsiteY0" fmla="*/ 15875 h 313655"/>
              <a:gd name="connsiteX1" fmla="*/ 1329212 w 1329517"/>
              <a:gd name="connsiteY1" fmla="*/ 0 h 313655"/>
              <a:gd name="connsiteX2" fmla="*/ 1329212 w 1329517"/>
              <a:gd name="connsiteY2" fmla="*/ 295278 h 313655"/>
              <a:gd name="connsiteX3" fmla="*/ 534029 w 1329517"/>
              <a:gd name="connsiteY3" fmla="*/ 295274 h 313655"/>
              <a:gd name="connsiteX4" fmla="*/ 518154 w 1329517"/>
              <a:gd name="connsiteY4" fmla="*/ 142874 h 313655"/>
              <a:gd name="connsiteX5" fmla="*/ 175254 w 1329517"/>
              <a:gd name="connsiteY5" fmla="*/ 149224 h 313655"/>
              <a:gd name="connsiteX6" fmla="*/ 153029 w 1329517"/>
              <a:gd name="connsiteY6" fmla="*/ 304799 h 313655"/>
              <a:gd name="connsiteX7" fmla="*/ 70479 w 1329517"/>
              <a:gd name="connsiteY7" fmla="*/ 311149 h 313655"/>
              <a:gd name="connsiteX8" fmla="*/ 80004 w 1329517"/>
              <a:gd name="connsiteY8" fmla="*/ 253999 h 313655"/>
              <a:gd name="connsiteX9" fmla="*/ 3175 w 1329517"/>
              <a:gd name="connsiteY9" fmla="*/ 254003 h 313655"/>
              <a:gd name="connsiteX10" fmla="*/ 0 w 1329517"/>
              <a:gd name="connsiteY10" fmla="*/ 15875 h 313655"/>
              <a:gd name="connsiteX0" fmla="*/ 0 w 1329517"/>
              <a:gd name="connsiteY0" fmla="*/ 15875 h 313655"/>
              <a:gd name="connsiteX1" fmla="*/ 1329212 w 1329517"/>
              <a:gd name="connsiteY1" fmla="*/ 0 h 313655"/>
              <a:gd name="connsiteX2" fmla="*/ 1329212 w 1329517"/>
              <a:gd name="connsiteY2" fmla="*/ 295278 h 313655"/>
              <a:gd name="connsiteX3" fmla="*/ 534029 w 1329517"/>
              <a:gd name="connsiteY3" fmla="*/ 295274 h 313655"/>
              <a:gd name="connsiteX4" fmla="*/ 518154 w 1329517"/>
              <a:gd name="connsiteY4" fmla="*/ 142874 h 313655"/>
              <a:gd name="connsiteX5" fmla="*/ 175254 w 1329517"/>
              <a:gd name="connsiteY5" fmla="*/ 149224 h 313655"/>
              <a:gd name="connsiteX6" fmla="*/ 153029 w 1329517"/>
              <a:gd name="connsiteY6" fmla="*/ 304799 h 313655"/>
              <a:gd name="connsiteX7" fmla="*/ 70479 w 1329517"/>
              <a:gd name="connsiteY7" fmla="*/ 311149 h 313655"/>
              <a:gd name="connsiteX8" fmla="*/ 80004 w 1329517"/>
              <a:gd name="connsiteY8" fmla="*/ 253999 h 313655"/>
              <a:gd name="connsiteX9" fmla="*/ 3175 w 1329517"/>
              <a:gd name="connsiteY9" fmla="*/ 254003 h 313655"/>
              <a:gd name="connsiteX10" fmla="*/ 0 w 1329517"/>
              <a:gd name="connsiteY10" fmla="*/ 15875 h 313655"/>
              <a:gd name="connsiteX0" fmla="*/ 0 w 1329517"/>
              <a:gd name="connsiteY0" fmla="*/ 15875 h 313655"/>
              <a:gd name="connsiteX1" fmla="*/ 1329212 w 1329517"/>
              <a:gd name="connsiteY1" fmla="*/ 0 h 313655"/>
              <a:gd name="connsiteX2" fmla="*/ 1329212 w 1329517"/>
              <a:gd name="connsiteY2" fmla="*/ 295278 h 313655"/>
              <a:gd name="connsiteX3" fmla="*/ 534029 w 1329517"/>
              <a:gd name="connsiteY3" fmla="*/ 295274 h 313655"/>
              <a:gd name="connsiteX4" fmla="*/ 518154 w 1329517"/>
              <a:gd name="connsiteY4" fmla="*/ 142874 h 313655"/>
              <a:gd name="connsiteX5" fmla="*/ 175254 w 1329517"/>
              <a:gd name="connsiteY5" fmla="*/ 149224 h 313655"/>
              <a:gd name="connsiteX6" fmla="*/ 153029 w 1329517"/>
              <a:gd name="connsiteY6" fmla="*/ 304799 h 313655"/>
              <a:gd name="connsiteX7" fmla="*/ 70479 w 1329517"/>
              <a:gd name="connsiteY7" fmla="*/ 311149 h 313655"/>
              <a:gd name="connsiteX8" fmla="*/ 80004 w 1329517"/>
              <a:gd name="connsiteY8" fmla="*/ 253999 h 313655"/>
              <a:gd name="connsiteX9" fmla="*/ 3175 w 1329517"/>
              <a:gd name="connsiteY9" fmla="*/ 254003 h 313655"/>
              <a:gd name="connsiteX10" fmla="*/ 0 w 1329517"/>
              <a:gd name="connsiteY10" fmla="*/ 15875 h 313655"/>
              <a:gd name="connsiteX0" fmla="*/ 0 w 1329517"/>
              <a:gd name="connsiteY0" fmla="*/ 15875 h 313655"/>
              <a:gd name="connsiteX1" fmla="*/ 499104 w 1329517"/>
              <a:gd name="connsiteY1" fmla="*/ 12699 h 313655"/>
              <a:gd name="connsiteX2" fmla="*/ 1329212 w 1329517"/>
              <a:gd name="connsiteY2" fmla="*/ 0 h 313655"/>
              <a:gd name="connsiteX3" fmla="*/ 1329212 w 1329517"/>
              <a:gd name="connsiteY3" fmla="*/ 295278 h 313655"/>
              <a:gd name="connsiteX4" fmla="*/ 534029 w 1329517"/>
              <a:gd name="connsiteY4" fmla="*/ 295274 h 313655"/>
              <a:gd name="connsiteX5" fmla="*/ 518154 w 1329517"/>
              <a:gd name="connsiteY5" fmla="*/ 142874 h 313655"/>
              <a:gd name="connsiteX6" fmla="*/ 175254 w 1329517"/>
              <a:gd name="connsiteY6" fmla="*/ 149224 h 313655"/>
              <a:gd name="connsiteX7" fmla="*/ 153029 w 1329517"/>
              <a:gd name="connsiteY7" fmla="*/ 304799 h 313655"/>
              <a:gd name="connsiteX8" fmla="*/ 70479 w 1329517"/>
              <a:gd name="connsiteY8" fmla="*/ 311149 h 313655"/>
              <a:gd name="connsiteX9" fmla="*/ 80004 w 1329517"/>
              <a:gd name="connsiteY9" fmla="*/ 253999 h 313655"/>
              <a:gd name="connsiteX10" fmla="*/ 3175 w 1329517"/>
              <a:gd name="connsiteY10" fmla="*/ 254003 h 313655"/>
              <a:gd name="connsiteX11" fmla="*/ 0 w 1329517"/>
              <a:gd name="connsiteY11" fmla="*/ 15875 h 313655"/>
              <a:gd name="connsiteX0" fmla="*/ 0 w 1329517"/>
              <a:gd name="connsiteY0" fmla="*/ 25401 h 323181"/>
              <a:gd name="connsiteX1" fmla="*/ 499104 w 1329517"/>
              <a:gd name="connsiteY1" fmla="*/ 22225 h 323181"/>
              <a:gd name="connsiteX2" fmla="*/ 600704 w 1329517"/>
              <a:gd name="connsiteY2" fmla="*/ 0 h 323181"/>
              <a:gd name="connsiteX3" fmla="*/ 1329212 w 1329517"/>
              <a:gd name="connsiteY3" fmla="*/ 9526 h 323181"/>
              <a:gd name="connsiteX4" fmla="*/ 1329212 w 1329517"/>
              <a:gd name="connsiteY4" fmla="*/ 304804 h 323181"/>
              <a:gd name="connsiteX5" fmla="*/ 534029 w 1329517"/>
              <a:gd name="connsiteY5" fmla="*/ 304800 h 323181"/>
              <a:gd name="connsiteX6" fmla="*/ 518154 w 1329517"/>
              <a:gd name="connsiteY6" fmla="*/ 152400 h 323181"/>
              <a:gd name="connsiteX7" fmla="*/ 175254 w 1329517"/>
              <a:gd name="connsiteY7" fmla="*/ 158750 h 323181"/>
              <a:gd name="connsiteX8" fmla="*/ 153029 w 1329517"/>
              <a:gd name="connsiteY8" fmla="*/ 314325 h 323181"/>
              <a:gd name="connsiteX9" fmla="*/ 70479 w 1329517"/>
              <a:gd name="connsiteY9" fmla="*/ 320675 h 323181"/>
              <a:gd name="connsiteX10" fmla="*/ 80004 w 1329517"/>
              <a:gd name="connsiteY10" fmla="*/ 263525 h 323181"/>
              <a:gd name="connsiteX11" fmla="*/ 3175 w 1329517"/>
              <a:gd name="connsiteY11" fmla="*/ 263529 h 323181"/>
              <a:gd name="connsiteX12" fmla="*/ 0 w 1329517"/>
              <a:gd name="connsiteY12" fmla="*/ 25401 h 323181"/>
              <a:gd name="connsiteX0" fmla="*/ 0 w 1329517"/>
              <a:gd name="connsiteY0" fmla="*/ 25401 h 323181"/>
              <a:gd name="connsiteX1" fmla="*/ 499104 w 1329517"/>
              <a:gd name="connsiteY1" fmla="*/ 22225 h 323181"/>
              <a:gd name="connsiteX2" fmla="*/ 610229 w 1329517"/>
              <a:gd name="connsiteY2" fmla="*/ 0 h 323181"/>
              <a:gd name="connsiteX3" fmla="*/ 1329212 w 1329517"/>
              <a:gd name="connsiteY3" fmla="*/ 9526 h 323181"/>
              <a:gd name="connsiteX4" fmla="*/ 1329212 w 1329517"/>
              <a:gd name="connsiteY4" fmla="*/ 304804 h 323181"/>
              <a:gd name="connsiteX5" fmla="*/ 534029 w 1329517"/>
              <a:gd name="connsiteY5" fmla="*/ 304800 h 323181"/>
              <a:gd name="connsiteX6" fmla="*/ 518154 w 1329517"/>
              <a:gd name="connsiteY6" fmla="*/ 152400 h 323181"/>
              <a:gd name="connsiteX7" fmla="*/ 175254 w 1329517"/>
              <a:gd name="connsiteY7" fmla="*/ 158750 h 323181"/>
              <a:gd name="connsiteX8" fmla="*/ 153029 w 1329517"/>
              <a:gd name="connsiteY8" fmla="*/ 314325 h 323181"/>
              <a:gd name="connsiteX9" fmla="*/ 70479 w 1329517"/>
              <a:gd name="connsiteY9" fmla="*/ 320675 h 323181"/>
              <a:gd name="connsiteX10" fmla="*/ 80004 w 1329517"/>
              <a:gd name="connsiteY10" fmla="*/ 263525 h 323181"/>
              <a:gd name="connsiteX11" fmla="*/ 3175 w 1329517"/>
              <a:gd name="connsiteY11" fmla="*/ 263529 h 323181"/>
              <a:gd name="connsiteX12" fmla="*/ 0 w 1329517"/>
              <a:gd name="connsiteY12" fmla="*/ 25401 h 323181"/>
              <a:gd name="connsiteX0" fmla="*/ 0 w 1329517"/>
              <a:gd name="connsiteY0" fmla="*/ 25401 h 323181"/>
              <a:gd name="connsiteX1" fmla="*/ 521329 w 1329517"/>
              <a:gd name="connsiteY1" fmla="*/ 25400 h 323181"/>
              <a:gd name="connsiteX2" fmla="*/ 610229 w 1329517"/>
              <a:gd name="connsiteY2" fmla="*/ 0 h 323181"/>
              <a:gd name="connsiteX3" fmla="*/ 1329212 w 1329517"/>
              <a:gd name="connsiteY3" fmla="*/ 9526 h 323181"/>
              <a:gd name="connsiteX4" fmla="*/ 1329212 w 1329517"/>
              <a:gd name="connsiteY4" fmla="*/ 304804 h 323181"/>
              <a:gd name="connsiteX5" fmla="*/ 534029 w 1329517"/>
              <a:gd name="connsiteY5" fmla="*/ 304800 h 323181"/>
              <a:gd name="connsiteX6" fmla="*/ 518154 w 1329517"/>
              <a:gd name="connsiteY6" fmla="*/ 152400 h 323181"/>
              <a:gd name="connsiteX7" fmla="*/ 175254 w 1329517"/>
              <a:gd name="connsiteY7" fmla="*/ 158750 h 323181"/>
              <a:gd name="connsiteX8" fmla="*/ 153029 w 1329517"/>
              <a:gd name="connsiteY8" fmla="*/ 314325 h 323181"/>
              <a:gd name="connsiteX9" fmla="*/ 70479 w 1329517"/>
              <a:gd name="connsiteY9" fmla="*/ 320675 h 323181"/>
              <a:gd name="connsiteX10" fmla="*/ 80004 w 1329517"/>
              <a:gd name="connsiteY10" fmla="*/ 263525 h 323181"/>
              <a:gd name="connsiteX11" fmla="*/ 3175 w 1329517"/>
              <a:gd name="connsiteY11" fmla="*/ 263529 h 323181"/>
              <a:gd name="connsiteX12" fmla="*/ 0 w 1329517"/>
              <a:gd name="connsiteY12" fmla="*/ 25401 h 323181"/>
              <a:gd name="connsiteX0" fmla="*/ 0 w 1329517"/>
              <a:gd name="connsiteY0" fmla="*/ 25401 h 323181"/>
              <a:gd name="connsiteX1" fmla="*/ 521329 w 1329517"/>
              <a:gd name="connsiteY1" fmla="*/ 25400 h 323181"/>
              <a:gd name="connsiteX2" fmla="*/ 610229 w 1329517"/>
              <a:gd name="connsiteY2" fmla="*/ 0 h 323181"/>
              <a:gd name="connsiteX3" fmla="*/ 1329212 w 1329517"/>
              <a:gd name="connsiteY3" fmla="*/ 9526 h 323181"/>
              <a:gd name="connsiteX4" fmla="*/ 1329212 w 1329517"/>
              <a:gd name="connsiteY4" fmla="*/ 304804 h 323181"/>
              <a:gd name="connsiteX5" fmla="*/ 534029 w 1329517"/>
              <a:gd name="connsiteY5" fmla="*/ 304800 h 323181"/>
              <a:gd name="connsiteX6" fmla="*/ 518154 w 1329517"/>
              <a:gd name="connsiteY6" fmla="*/ 152400 h 323181"/>
              <a:gd name="connsiteX7" fmla="*/ 175254 w 1329517"/>
              <a:gd name="connsiteY7" fmla="*/ 158750 h 323181"/>
              <a:gd name="connsiteX8" fmla="*/ 153029 w 1329517"/>
              <a:gd name="connsiteY8" fmla="*/ 314325 h 323181"/>
              <a:gd name="connsiteX9" fmla="*/ 70479 w 1329517"/>
              <a:gd name="connsiteY9" fmla="*/ 320675 h 323181"/>
              <a:gd name="connsiteX10" fmla="*/ 80004 w 1329517"/>
              <a:gd name="connsiteY10" fmla="*/ 263525 h 323181"/>
              <a:gd name="connsiteX11" fmla="*/ 3175 w 1329517"/>
              <a:gd name="connsiteY11" fmla="*/ 263529 h 323181"/>
              <a:gd name="connsiteX12" fmla="*/ 0 w 1329517"/>
              <a:gd name="connsiteY12" fmla="*/ 25401 h 323181"/>
              <a:gd name="connsiteX0" fmla="*/ 0 w 1329517"/>
              <a:gd name="connsiteY0" fmla="*/ 25401 h 323181"/>
              <a:gd name="connsiteX1" fmla="*/ 518154 w 1329517"/>
              <a:gd name="connsiteY1" fmla="*/ 25400 h 323181"/>
              <a:gd name="connsiteX2" fmla="*/ 610229 w 1329517"/>
              <a:gd name="connsiteY2" fmla="*/ 0 h 323181"/>
              <a:gd name="connsiteX3" fmla="*/ 1329212 w 1329517"/>
              <a:gd name="connsiteY3" fmla="*/ 9526 h 323181"/>
              <a:gd name="connsiteX4" fmla="*/ 1329212 w 1329517"/>
              <a:gd name="connsiteY4" fmla="*/ 304804 h 323181"/>
              <a:gd name="connsiteX5" fmla="*/ 534029 w 1329517"/>
              <a:gd name="connsiteY5" fmla="*/ 304800 h 323181"/>
              <a:gd name="connsiteX6" fmla="*/ 518154 w 1329517"/>
              <a:gd name="connsiteY6" fmla="*/ 152400 h 323181"/>
              <a:gd name="connsiteX7" fmla="*/ 175254 w 1329517"/>
              <a:gd name="connsiteY7" fmla="*/ 158750 h 323181"/>
              <a:gd name="connsiteX8" fmla="*/ 153029 w 1329517"/>
              <a:gd name="connsiteY8" fmla="*/ 314325 h 323181"/>
              <a:gd name="connsiteX9" fmla="*/ 70479 w 1329517"/>
              <a:gd name="connsiteY9" fmla="*/ 320675 h 323181"/>
              <a:gd name="connsiteX10" fmla="*/ 80004 w 1329517"/>
              <a:gd name="connsiteY10" fmla="*/ 263525 h 323181"/>
              <a:gd name="connsiteX11" fmla="*/ 3175 w 1329517"/>
              <a:gd name="connsiteY11" fmla="*/ 263529 h 323181"/>
              <a:gd name="connsiteX12" fmla="*/ 0 w 1329517"/>
              <a:gd name="connsiteY12" fmla="*/ 25401 h 323181"/>
              <a:gd name="connsiteX0" fmla="*/ 0 w 1329517"/>
              <a:gd name="connsiteY0" fmla="*/ 25401 h 323181"/>
              <a:gd name="connsiteX1" fmla="*/ 518154 w 1329517"/>
              <a:gd name="connsiteY1" fmla="*/ 25400 h 323181"/>
              <a:gd name="connsiteX2" fmla="*/ 610229 w 1329517"/>
              <a:gd name="connsiteY2" fmla="*/ 0 h 323181"/>
              <a:gd name="connsiteX3" fmla="*/ 1329212 w 1329517"/>
              <a:gd name="connsiteY3" fmla="*/ 9526 h 323181"/>
              <a:gd name="connsiteX4" fmla="*/ 1329212 w 1329517"/>
              <a:gd name="connsiteY4" fmla="*/ 304804 h 323181"/>
              <a:gd name="connsiteX5" fmla="*/ 534029 w 1329517"/>
              <a:gd name="connsiteY5" fmla="*/ 304800 h 323181"/>
              <a:gd name="connsiteX6" fmla="*/ 518154 w 1329517"/>
              <a:gd name="connsiteY6" fmla="*/ 152400 h 323181"/>
              <a:gd name="connsiteX7" fmla="*/ 175254 w 1329517"/>
              <a:gd name="connsiteY7" fmla="*/ 158750 h 323181"/>
              <a:gd name="connsiteX8" fmla="*/ 153029 w 1329517"/>
              <a:gd name="connsiteY8" fmla="*/ 314325 h 323181"/>
              <a:gd name="connsiteX9" fmla="*/ 70479 w 1329517"/>
              <a:gd name="connsiteY9" fmla="*/ 320675 h 323181"/>
              <a:gd name="connsiteX10" fmla="*/ 80004 w 1329517"/>
              <a:gd name="connsiteY10" fmla="*/ 263525 h 323181"/>
              <a:gd name="connsiteX11" fmla="*/ 3175 w 1329517"/>
              <a:gd name="connsiteY11" fmla="*/ 263529 h 323181"/>
              <a:gd name="connsiteX12" fmla="*/ 0 w 1329517"/>
              <a:gd name="connsiteY12" fmla="*/ 25401 h 323181"/>
              <a:gd name="connsiteX0" fmla="*/ 0 w 1329517"/>
              <a:gd name="connsiteY0" fmla="*/ 22226 h 320006"/>
              <a:gd name="connsiteX1" fmla="*/ 518154 w 1329517"/>
              <a:gd name="connsiteY1" fmla="*/ 22225 h 320006"/>
              <a:gd name="connsiteX2" fmla="*/ 600704 w 1329517"/>
              <a:gd name="connsiteY2" fmla="*/ 0 h 320006"/>
              <a:gd name="connsiteX3" fmla="*/ 1329212 w 1329517"/>
              <a:gd name="connsiteY3" fmla="*/ 6351 h 320006"/>
              <a:gd name="connsiteX4" fmla="*/ 1329212 w 1329517"/>
              <a:gd name="connsiteY4" fmla="*/ 301629 h 320006"/>
              <a:gd name="connsiteX5" fmla="*/ 534029 w 1329517"/>
              <a:gd name="connsiteY5" fmla="*/ 301625 h 320006"/>
              <a:gd name="connsiteX6" fmla="*/ 518154 w 1329517"/>
              <a:gd name="connsiteY6" fmla="*/ 149225 h 320006"/>
              <a:gd name="connsiteX7" fmla="*/ 175254 w 1329517"/>
              <a:gd name="connsiteY7" fmla="*/ 155575 h 320006"/>
              <a:gd name="connsiteX8" fmla="*/ 153029 w 1329517"/>
              <a:gd name="connsiteY8" fmla="*/ 311150 h 320006"/>
              <a:gd name="connsiteX9" fmla="*/ 70479 w 1329517"/>
              <a:gd name="connsiteY9" fmla="*/ 317500 h 320006"/>
              <a:gd name="connsiteX10" fmla="*/ 80004 w 1329517"/>
              <a:gd name="connsiteY10" fmla="*/ 260350 h 320006"/>
              <a:gd name="connsiteX11" fmla="*/ 3175 w 1329517"/>
              <a:gd name="connsiteY11" fmla="*/ 260354 h 320006"/>
              <a:gd name="connsiteX12" fmla="*/ 0 w 1329517"/>
              <a:gd name="connsiteY12" fmla="*/ 22226 h 320006"/>
              <a:gd name="connsiteX0" fmla="*/ 0 w 1329517"/>
              <a:gd name="connsiteY0" fmla="*/ 22226 h 320006"/>
              <a:gd name="connsiteX1" fmla="*/ 505454 w 1329517"/>
              <a:gd name="connsiteY1" fmla="*/ 15875 h 320006"/>
              <a:gd name="connsiteX2" fmla="*/ 600704 w 1329517"/>
              <a:gd name="connsiteY2" fmla="*/ 0 h 320006"/>
              <a:gd name="connsiteX3" fmla="*/ 1329212 w 1329517"/>
              <a:gd name="connsiteY3" fmla="*/ 6351 h 320006"/>
              <a:gd name="connsiteX4" fmla="*/ 1329212 w 1329517"/>
              <a:gd name="connsiteY4" fmla="*/ 301629 h 320006"/>
              <a:gd name="connsiteX5" fmla="*/ 534029 w 1329517"/>
              <a:gd name="connsiteY5" fmla="*/ 301625 h 320006"/>
              <a:gd name="connsiteX6" fmla="*/ 518154 w 1329517"/>
              <a:gd name="connsiteY6" fmla="*/ 149225 h 320006"/>
              <a:gd name="connsiteX7" fmla="*/ 175254 w 1329517"/>
              <a:gd name="connsiteY7" fmla="*/ 155575 h 320006"/>
              <a:gd name="connsiteX8" fmla="*/ 153029 w 1329517"/>
              <a:gd name="connsiteY8" fmla="*/ 311150 h 320006"/>
              <a:gd name="connsiteX9" fmla="*/ 70479 w 1329517"/>
              <a:gd name="connsiteY9" fmla="*/ 317500 h 320006"/>
              <a:gd name="connsiteX10" fmla="*/ 80004 w 1329517"/>
              <a:gd name="connsiteY10" fmla="*/ 260350 h 320006"/>
              <a:gd name="connsiteX11" fmla="*/ 3175 w 1329517"/>
              <a:gd name="connsiteY11" fmla="*/ 260354 h 320006"/>
              <a:gd name="connsiteX12" fmla="*/ 0 w 1329517"/>
              <a:gd name="connsiteY12" fmla="*/ 22226 h 320006"/>
              <a:gd name="connsiteX0" fmla="*/ 0 w 1329517"/>
              <a:gd name="connsiteY0" fmla="*/ 22226 h 320006"/>
              <a:gd name="connsiteX1" fmla="*/ 505454 w 1329517"/>
              <a:gd name="connsiteY1" fmla="*/ 15875 h 320006"/>
              <a:gd name="connsiteX2" fmla="*/ 600704 w 1329517"/>
              <a:gd name="connsiteY2" fmla="*/ 0 h 320006"/>
              <a:gd name="connsiteX3" fmla="*/ 1329212 w 1329517"/>
              <a:gd name="connsiteY3" fmla="*/ 6351 h 320006"/>
              <a:gd name="connsiteX4" fmla="*/ 1329212 w 1329517"/>
              <a:gd name="connsiteY4" fmla="*/ 301629 h 320006"/>
              <a:gd name="connsiteX5" fmla="*/ 534029 w 1329517"/>
              <a:gd name="connsiteY5" fmla="*/ 301625 h 320006"/>
              <a:gd name="connsiteX6" fmla="*/ 518154 w 1329517"/>
              <a:gd name="connsiteY6" fmla="*/ 149225 h 320006"/>
              <a:gd name="connsiteX7" fmla="*/ 175254 w 1329517"/>
              <a:gd name="connsiteY7" fmla="*/ 155575 h 320006"/>
              <a:gd name="connsiteX8" fmla="*/ 153029 w 1329517"/>
              <a:gd name="connsiteY8" fmla="*/ 311150 h 320006"/>
              <a:gd name="connsiteX9" fmla="*/ 70479 w 1329517"/>
              <a:gd name="connsiteY9" fmla="*/ 317500 h 320006"/>
              <a:gd name="connsiteX10" fmla="*/ 80004 w 1329517"/>
              <a:gd name="connsiteY10" fmla="*/ 260350 h 320006"/>
              <a:gd name="connsiteX11" fmla="*/ 3175 w 1329517"/>
              <a:gd name="connsiteY11" fmla="*/ 260354 h 320006"/>
              <a:gd name="connsiteX12" fmla="*/ 0 w 1329517"/>
              <a:gd name="connsiteY12" fmla="*/ 22226 h 32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9517" h="320006">
                <a:moveTo>
                  <a:pt x="0" y="22226"/>
                </a:moveTo>
                <a:cubicBezTo>
                  <a:pt x="135676" y="17992"/>
                  <a:pt x="306278" y="13759"/>
                  <a:pt x="505454" y="15875"/>
                </a:cubicBezTo>
                <a:cubicBezTo>
                  <a:pt x="535087" y="13758"/>
                  <a:pt x="571071" y="2117"/>
                  <a:pt x="600704" y="0"/>
                </a:cubicBezTo>
                <a:lnTo>
                  <a:pt x="1329212" y="6351"/>
                </a:lnTo>
                <a:cubicBezTo>
                  <a:pt x="1330270" y="66677"/>
                  <a:pt x="1328154" y="241303"/>
                  <a:pt x="1329212" y="301629"/>
                </a:cubicBezTo>
                <a:cubicBezTo>
                  <a:pt x="1136886" y="306920"/>
                  <a:pt x="675555" y="301626"/>
                  <a:pt x="534029" y="301625"/>
                </a:cubicBezTo>
                <a:cubicBezTo>
                  <a:pt x="522678" y="250824"/>
                  <a:pt x="524504" y="189971"/>
                  <a:pt x="518154" y="149225"/>
                </a:cubicBezTo>
                <a:cubicBezTo>
                  <a:pt x="325299" y="156633"/>
                  <a:pt x="228700" y="129646"/>
                  <a:pt x="175254" y="155575"/>
                </a:cubicBezTo>
                <a:cubicBezTo>
                  <a:pt x="145382" y="204258"/>
                  <a:pt x="185308" y="307446"/>
                  <a:pt x="153029" y="311150"/>
                </a:cubicBezTo>
                <a:cubicBezTo>
                  <a:pt x="107811" y="313795"/>
                  <a:pt x="86883" y="324908"/>
                  <a:pt x="70479" y="317500"/>
                </a:cubicBezTo>
                <a:lnTo>
                  <a:pt x="80004" y="260350"/>
                </a:lnTo>
                <a:lnTo>
                  <a:pt x="3175" y="260354"/>
                </a:lnTo>
                <a:cubicBezTo>
                  <a:pt x="2117" y="180978"/>
                  <a:pt x="1058" y="101602"/>
                  <a:pt x="0" y="22226"/>
                </a:cubicBezTo>
                <a:close/>
              </a:path>
            </a:pathLst>
          </a:custGeom>
          <a:solidFill>
            <a:srgbClr val="EFE779"/>
          </a:solidFill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267A14-EFD5-C645-9FA6-3EDD43397A78}"/>
              </a:ext>
            </a:extLst>
          </p:cNvPr>
          <p:cNvSpPr/>
          <p:nvPr/>
        </p:nvSpPr>
        <p:spPr>
          <a:xfrm>
            <a:off x="7768631" y="-19747"/>
            <a:ext cx="111043" cy="6857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6" name="Text Header">
            <a:extLst>
              <a:ext uri="{FF2B5EF4-FFF2-40B4-BE49-F238E27FC236}">
                <a16:creationId xmlns:a16="http://schemas.microsoft.com/office/drawing/2014/main" id="{B25D8A75-72DD-7246-BA05-7AA5921CB69E}"/>
              </a:ext>
            </a:extLst>
          </p:cNvPr>
          <p:cNvSpPr txBox="1"/>
          <p:nvPr/>
        </p:nvSpPr>
        <p:spPr>
          <a:xfrm>
            <a:off x="1633565" y="3436331"/>
            <a:ext cx="2032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GL Homes will deed</a:t>
            </a:r>
            <a:r>
              <a:rPr lang="en-US" sz="1800" dirty="0"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 to P.B.C. 1,600 Acres </a:t>
            </a:r>
            <a:r>
              <a:rPr lang="en-US" sz="1800" dirty="0">
                <a:solidFill>
                  <a:srgbClr val="FF0000"/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&amp; Design, Permit and Convey to PBC the Water Project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94984A5-B41B-3D48-B4FA-477C2403605C}"/>
              </a:ext>
            </a:extLst>
          </p:cNvPr>
          <p:cNvSpPr/>
          <p:nvPr/>
        </p:nvSpPr>
        <p:spPr>
          <a:xfrm>
            <a:off x="2191981" y="2401511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2BF98E-BDD5-434A-8BA5-77ADA9BADE15}"/>
              </a:ext>
            </a:extLst>
          </p:cNvPr>
          <p:cNvCxnSpPr>
            <a:cxnSpLocks/>
          </p:cNvCxnSpPr>
          <p:nvPr/>
        </p:nvCxnSpPr>
        <p:spPr>
          <a:xfrm flipH="1" flipV="1">
            <a:off x="2262753" y="2500461"/>
            <a:ext cx="58621" cy="1016315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Header">
            <a:extLst>
              <a:ext uri="{FF2B5EF4-FFF2-40B4-BE49-F238E27FC236}">
                <a16:creationId xmlns:a16="http://schemas.microsoft.com/office/drawing/2014/main" id="{1215B1F7-83C7-6446-B0CF-BBE5CADFAC80}"/>
              </a:ext>
            </a:extLst>
          </p:cNvPr>
          <p:cNvSpPr txBox="1"/>
          <p:nvPr/>
        </p:nvSpPr>
        <p:spPr>
          <a:xfrm>
            <a:off x="10264296" y="2054100"/>
            <a:ext cx="1617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Construct and Dedicate to PBC 100 Acres </a:t>
            </a:r>
          </a:p>
          <a:p>
            <a:r>
              <a:rPr lang="en-US" sz="1600" dirty="0">
                <a:solidFill>
                  <a:srgbClr val="FF0000"/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Passive Park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DA48E8B-2862-7D45-AEA7-C12D14948130}"/>
              </a:ext>
            </a:extLst>
          </p:cNvPr>
          <p:cNvSpPr/>
          <p:nvPr/>
        </p:nvSpPr>
        <p:spPr>
          <a:xfrm>
            <a:off x="9103443" y="2500461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AB1FED-A98D-F741-B743-1C8BE3BAD14D}"/>
              </a:ext>
            </a:extLst>
          </p:cNvPr>
          <p:cNvCxnSpPr>
            <a:cxnSpLocks/>
            <a:stCxn id="39" idx="1"/>
            <a:endCxn id="40" idx="6"/>
          </p:cNvCxnSpPr>
          <p:nvPr/>
        </p:nvCxnSpPr>
        <p:spPr>
          <a:xfrm flipH="1" flipV="1">
            <a:off x="9240585" y="2569032"/>
            <a:ext cx="1023711" cy="23677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99516FF-3315-2945-8EA1-EB190E686641}"/>
              </a:ext>
            </a:extLst>
          </p:cNvPr>
          <p:cNvCxnSpPr>
            <a:cxnSpLocks/>
          </p:cNvCxnSpPr>
          <p:nvPr/>
        </p:nvCxnSpPr>
        <p:spPr>
          <a:xfrm flipH="1" flipV="1">
            <a:off x="9460481" y="2871913"/>
            <a:ext cx="1028378" cy="680146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D827E6A1-0AB3-6145-BA5B-27C543B3706D}"/>
              </a:ext>
            </a:extLst>
          </p:cNvPr>
          <p:cNvSpPr/>
          <p:nvPr/>
        </p:nvSpPr>
        <p:spPr>
          <a:xfrm>
            <a:off x="9355461" y="2784955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" name="Text Header">
            <a:extLst>
              <a:ext uri="{FF2B5EF4-FFF2-40B4-BE49-F238E27FC236}">
                <a16:creationId xmlns:a16="http://schemas.microsoft.com/office/drawing/2014/main" id="{88AD636F-06E6-6E43-9C33-F9F5726F3BBC}"/>
              </a:ext>
            </a:extLst>
          </p:cNvPr>
          <p:cNvSpPr txBox="1"/>
          <p:nvPr/>
        </p:nvSpPr>
        <p:spPr>
          <a:xfrm>
            <a:off x="10293869" y="3516776"/>
            <a:ext cx="1588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Dedicate to PBC 25 Acres of Public Civic sites and GL constructs 277 WFH Units</a:t>
            </a:r>
          </a:p>
        </p:txBody>
      </p:sp>
      <p:sp>
        <p:nvSpPr>
          <p:cNvPr id="56" name="Text Header">
            <a:extLst>
              <a:ext uri="{FF2B5EF4-FFF2-40B4-BE49-F238E27FC236}">
                <a16:creationId xmlns:a16="http://schemas.microsoft.com/office/drawing/2014/main" id="{81161056-0AB2-DE4C-9219-A9A134C8F45E}"/>
              </a:ext>
            </a:extLst>
          </p:cNvPr>
          <p:cNvSpPr txBox="1"/>
          <p:nvPr/>
        </p:nvSpPr>
        <p:spPr>
          <a:xfrm>
            <a:off x="2817641" y="1003046"/>
            <a:ext cx="4880393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INDIAN TRAILS GROVE</a:t>
            </a:r>
          </a:p>
        </p:txBody>
      </p:sp>
      <p:sp>
        <p:nvSpPr>
          <p:cNvPr id="57" name="Text Header">
            <a:extLst>
              <a:ext uri="{FF2B5EF4-FFF2-40B4-BE49-F238E27FC236}">
                <a16:creationId xmlns:a16="http://schemas.microsoft.com/office/drawing/2014/main" id="{8FC11F15-3BF6-F04B-8FCE-B85D87A7F868}"/>
              </a:ext>
            </a:extLst>
          </p:cNvPr>
          <p:cNvSpPr txBox="1"/>
          <p:nvPr/>
        </p:nvSpPr>
        <p:spPr>
          <a:xfrm>
            <a:off x="7811948" y="1002849"/>
            <a:ext cx="4379256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HYDER WEST</a:t>
            </a:r>
          </a:p>
        </p:txBody>
      </p:sp>
      <p:sp>
        <p:nvSpPr>
          <p:cNvPr id="10" name="Freeform 9" hidden="1">
            <a:extLst>
              <a:ext uri="{FF2B5EF4-FFF2-40B4-BE49-F238E27FC236}">
                <a16:creationId xmlns:a16="http://schemas.microsoft.com/office/drawing/2014/main" id="{3580655E-7F44-C640-9C08-5C5C52EE2DC9}"/>
              </a:ext>
            </a:extLst>
          </p:cNvPr>
          <p:cNvSpPr/>
          <p:nvPr/>
        </p:nvSpPr>
        <p:spPr>
          <a:xfrm>
            <a:off x="785739" y="1136406"/>
            <a:ext cx="902227" cy="1814299"/>
          </a:xfrm>
          <a:custGeom>
            <a:avLst/>
            <a:gdLst>
              <a:gd name="connsiteX0" fmla="*/ 1189672 w 1600200"/>
              <a:gd name="connsiteY0" fmla="*/ 3217860 h 3217860"/>
              <a:gd name="connsiteX1" fmla="*/ 0 w 1600200"/>
              <a:gd name="connsiteY1" fmla="*/ 3217860 h 3217860"/>
              <a:gd name="connsiteX2" fmla="*/ 0 w 1600200"/>
              <a:gd name="connsiteY2" fmla="*/ 0 h 3217860"/>
              <a:gd name="connsiteX3" fmla="*/ 1562100 w 1600200"/>
              <a:gd name="connsiteY3" fmla="*/ 0 h 3217860"/>
              <a:gd name="connsiteX4" fmla="*/ 1600200 w 1600200"/>
              <a:gd name="connsiteY4" fmla="*/ 2785639 h 321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3217860">
                <a:moveTo>
                  <a:pt x="1189672" y="3217860"/>
                </a:moveTo>
                <a:lnTo>
                  <a:pt x="0" y="3217860"/>
                </a:lnTo>
                <a:lnTo>
                  <a:pt x="0" y="0"/>
                </a:lnTo>
                <a:lnTo>
                  <a:pt x="1562100" y="0"/>
                </a:lnTo>
                <a:lnTo>
                  <a:pt x="1600200" y="2785639"/>
                </a:lnTo>
                <a:close/>
              </a:path>
            </a:pathLst>
          </a:custGeom>
          <a:solidFill>
            <a:srgbClr val="91B28D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2" name="Freeform 31" hidden="1">
            <a:extLst>
              <a:ext uri="{FF2B5EF4-FFF2-40B4-BE49-F238E27FC236}">
                <a16:creationId xmlns:a16="http://schemas.microsoft.com/office/drawing/2014/main" id="{BEA5648E-5D36-0544-9C32-BF7FB8D8451B}"/>
              </a:ext>
            </a:extLst>
          </p:cNvPr>
          <p:cNvSpPr/>
          <p:nvPr/>
        </p:nvSpPr>
        <p:spPr>
          <a:xfrm>
            <a:off x="2817641" y="1719652"/>
            <a:ext cx="886653" cy="1259810"/>
          </a:xfrm>
          <a:custGeom>
            <a:avLst/>
            <a:gdLst>
              <a:gd name="connsiteX0" fmla="*/ 1572577 w 1572577"/>
              <a:gd name="connsiteY0" fmla="*/ 2226797 h 2234413"/>
              <a:gd name="connsiteX1" fmla="*/ 12383 w 1572577"/>
              <a:gd name="connsiteY1" fmla="*/ 2234414 h 2234413"/>
              <a:gd name="connsiteX2" fmla="*/ 0 w 1572577"/>
              <a:gd name="connsiteY2" fmla="*/ 0 h 2234413"/>
              <a:gd name="connsiteX3" fmla="*/ 1572577 w 1572577"/>
              <a:gd name="connsiteY3" fmla="*/ 0 h 223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577" h="2234413">
                <a:moveTo>
                  <a:pt x="1572577" y="2226797"/>
                </a:moveTo>
                <a:lnTo>
                  <a:pt x="12383" y="2234414"/>
                </a:lnTo>
                <a:lnTo>
                  <a:pt x="0" y="0"/>
                </a:lnTo>
                <a:lnTo>
                  <a:pt x="1572577" y="0"/>
                </a:lnTo>
                <a:close/>
              </a:path>
            </a:pathLst>
          </a:custGeom>
          <a:solidFill>
            <a:srgbClr val="B5D9A3"/>
          </a:solidFill>
          <a:ln w="50800" cap="flat">
            <a:solidFill>
              <a:schemeClr val="bg2">
                <a:lumMod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5" name="Text Header" hidden="1">
            <a:extLst>
              <a:ext uri="{FF2B5EF4-FFF2-40B4-BE49-F238E27FC236}">
                <a16:creationId xmlns:a16="http://schemas.microsoft.com/office/drawing/2014/main" id="{196497A6-1C90-CF48-8A76-B17C1FBEE50C}"/>
              </a:ext>
            </a:extLst>
          </p:cNvPr>
          <p:cNvSpPr txBox="1"/>
          <p:nvPr/>
        </p:nvSpPr>
        <p:spPr>
          <a:xfrm>
            <a:off x="4111066" y="3161481"/>
            <a:ext cx="1187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2,178 Acres</a:t>
            </a:r>
          </a:p>
        </p:txBody>
      </p:sp>
      <p:sp>
        <p:nvSpPr>
          <p:cNvPr id="45" name="Text Header" hidden="1">
            <a:extLst>
              <a:ext uri="{FF2B5EF4-FFF2-40B4-BE49-F238E27FC236}">
                <a16:creationId xmlns:a16="http://schemas.microsoft.com/office/drawing/2014/main" id="{829DA1D6-AF7F-944E-B541-77F8F7D570D2}"/>
              </a:ext>
            </a:extLst>
          </p:cNvPr>
          <p:cNvSpPr txBox="1"/>
          <p:nvPr/>
        </p:nvSpPr>
        <p:spPr>
          <a:xfrm>
            <a:off x="8428996" y="3835016"/>
            <a:ext cx="1187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477 Acres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1C8C9E8-D3CB-FE44-A2EE-2A1D39860CA3}"/>
              </a:ext>
            </a:extLst>
          </p:cNvPr>
          <p:cNvSpPr/>
          <p:nvPr/>
        </p:nvSpPr>
        <p:spPr>
          <a:xfrm>
            <a:off x="-793" y="695103"/>
            <a:ext cx="12192000" cy="24860"/>
          </a:xfrm>
          <a:prstGeom prst="rect">
            <a:avLst/>
          </a:prstGeom>
          <a:solidFill>
            <a:schemeClr val="tx1">
              <a:lumMod val="85000"/>
              <a:lumOff val="15000"/>
              <a:alpha val="796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24AEFCE-199D-494A-BF4E-33B5F6EB8F65}"/>
              </a:ext>
            </a:extLst>
          </p:cNvPr>
          <p:cNvSpPr/>
          <p:nvPr/>
        </p:nvSpPr>
        <p:spPr>
          <a:xfrm>
            <a:off x="0" y="446"/>
            <a:ext cx="12192000" cy="694657"/>
          </a:xfrm>
          <a:prstGeom prst="rect">
            <a:avLst/>
          </a:prstGeom>
          <a:solidFill>
            <a:srgbClr val="D6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2" name="Text Header">
            <a:extLst>
              <a:ext uri="{FF2B5EF4-FFF2-40B4-BE49-F238E27FC236}">
                <a16:creationId xmlns:a16="http://schemas.microsoft.com/office/drawing/2014/main" id="{6DB29E81-D04D-F046-B59B-AE87CBFC6B0A}"/>
              </a:ext>
            </a:extLst>
          </p:cNvPr>
          <p:cNvSpPr txBox="1"/>
          <p:nvPr/>
        </p:nvSpPr>
        <p:spPr>
          <a:xfrm>
            <a:off x="-1589" y="134542"/>
            <a:ext cx="12190413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4399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GL UPDATED Proposal</a:t>
            </a:r>
            <a:endParaRPr lang="en-US" sz="3399" dirty="0">
              <a:solidFill>
                <a:schemeClr val="tx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C153C8E-B6A5-5E47-99F6-47CC090DD2A2}"/>
              </a:ext>
            </a:extLst>
          </p:cNvPr>
          <p:cNvSpPr/>
          <p:nvPr/>
        </p:nvSpPr>
        <p:spPr>
          <a:xfrm>
            <a:off x="788743" y="1136406"/>
            <a:ext cx="902227" cy="1814299"/>
          </a:xfrm>
          <a:custGeom>
            <a:avLst/>
            <a:gdLst>
              <a:gd name="connsiteX0" fmla="*/ 1189672 w 1600200"/>
              <a:gd name="connsiteY0" fmla="*/ 3217860 h 3217860"/>
              <a:gd name="connsiteX1" fmla="*/ 0 w 1600200"/>
              <a:gd name="connsiteY1" fmla="*/ 3217860 h 3217860"/>
              <a:gd name="connsiteX2" fmla="*/ 0 w 1600200"/>
              <a:gd name="connsiteY2" fmla="*/ 0 h 3217860"/>
              <a:gd name="connsiteX3" fmla="*/ 1562100 w 1600200"/>
              <a:gd name="connsiteY3" fmla="*/ 0 h 3217860"/>
              <a:gd name="connsiteX4" fmla="*/ 1600200 w 1600200"/>
              <a:gd name="connsiteY4" fmla="*/ 2785639 h 321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3217860">
                <a:moveTo>
                  <a:pt x="1189672" y="3217860"/>
                </a:moveTo>
                <a:lnTo>
                  <a:pt x="0" y="3217860"/>
                </a:lnTo>
                <a:lnTo>
                  <a:pt x="0" y="0"/>
                </a:lnTo>
                <a:lnTo>
                  <a:pt x="1562100" y="0"/>
                </a:lnTo>
                <a:lnTo>
                  <a:pt x="1600200" y="2785639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0" scaled="1"/>
            <a:tileRect/>
          </a:gra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43" name="Text Header">
            <a:extLst>
              <a:ext uri="{FF2B5EF4-FFF2-40B4-BE49-F238E27FC236}">
                <a16:creationId xmlns:a16="http://schemas.microsoft.com/office/drawing/2014/main" id="{886BCDB8-5D20-EA43-A99E-EC2A49869E77}"/>
              </a:ext>
            </a:extLst>
          </p:cNvPr>
          <p:cNvSpPr txBox="1"/>
          <p:nvPr/>
        </p:nvSpPr>
        <p:spPr>
          <a:xfrm>
            <a:off x="603449" y="1672031"/>
            <a:ext cx="1271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I.T.I.D.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640 Acres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C837D2-2E29-4BCF-9D99-69A5A7F8C97A}"/>
              </a:ext>
            </a:extLst>
          </p:cNvPr>
          <p:cNvCxnSpPr>
            <a:cxnSpLocks/>
          </p:cNvCxnSpPr>
          <p:nvPr/>
        </p:nvCxnSpPr>
        <p:spPr>
          <a:xfrm flipH="1" flipV="1">
            <a:off x="9326212" y="3701354"/>
            <a:ext cx="938084" cy="1683688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5957AD4B-9FE3-43FA-83D0-0CA89546BFFB}"/>
              </a:ext>
            </a:extLst>
          </p:cNvPr>
          <p:cNvSpPr/>
          <p:nvPr/>
        </p:nvSpPr>
        <p:spPr>
          <a:xfrm>
            <a:off x="9254110" y="3622572"/>
            <a:ext cx="137142" cy="137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B2E35-DF2C-B746-9EE6-C36CCDD24EF8}"/>
              </a:ext>
            </a:extLst>
          </p:cNvPr>
          <p:cNvSpPr/>
          <p:nvPr/>
        </p:nvSpPr>
        <p:spPr>
          <a:xfrm>
            <a:off x="10364490" y="5218304"/>
            <a:ext cx="1698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Construct 1,000 unit Adult Restricted PUD</a:t>
            </a:r>
          </a:p>
        </p:txBody>
      </p:sp>
    </p:spTree>
    <p:extLst>
      <p:ext uri="{BB962C8B-B14F-4D97-AF65-F5344CB8AC3E}">
        <p14:creationId xmlns:p14="http://schemas.microsoft.com/office/powerpoint/2010/main" val="21779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4" grpId="0" animBg="1"/>
      <p:bldP spid="36" grpId="0"/>
      <p:bldP spid="37" grpId="0" animBg="1"/>
      <p:bldP spid="39" grpId="0"/>
      <p:bldP spid="40" grpId="0" animBg="1"/>
      <p:bldP spid="51" grpId="0" animBg="1"/>
      <p:bldP spid="53" grpId="0"/>
      <p:bldP spid="48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B382B4E-B189-A14F-AFED-3130AAB0F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5C5CAE17-4818-1B4D-B5D5-ABEE1E3ACAA1}"/>
              </a:ext>
            </a:extLst>
          </p:cNvPr>
          <p:cNvSpPr/>
          <p:nvPr/>
        </p:nvSpPr>
        <p:spPr>
          <a:xfrm>
            <a:off x="0" y="893"/>
            <a:ext cx="12192000" cy="6857107"/>
          </a:xfrm>
          <a:custGeom>
            <a:avLst/>
            <a:gdLst>
              <a:gd name="connsiteX0" fmla="*/ 17632491 w 24387175"/>
              <a:gd name="connsiteY0" fmla="*/ 11132870 h 13715999"/>
              <a:gd name="connsiteX1" fmla="*/ 17632491 w 24387175"/>
              <a:gd name="connsiteY1" fmla="*/ 13051553 h 13715999"/>
              <a:gd name="connsiteX2" fmla="*/ 19900169 w 24387175"/>
              <a:gd name="connsiteY2" fmla="*/ 13128859 h 13715999"/>
              <a:gd name="connsiteX3" fmla="*/ 19904467 w 24387175"/>
              <a:gd name="connsiteY3" fmla="*/ 13030079 h 13715999"/>
              <a:gd name="connsiteX4" fmla="*/ 19986107 w 24387175"/>
              <a:gd name="connsiteY4" fmla="*/ 13030079 h 13715999"/>
              <a:gd name="connsiteX5" fmla="*/ 19989329 w 24387175"/>
              <a:gd name="connsiteY5" fmla="*/ 12444919 h 13715999"/>
              <a:gd name="connsiteX6" fmla="*/ 21298805 w 24387175"/>
              <a:gd name="connsiteY6" fmla="*/ 11132870 h 13715999"/>
              <a:gd name="connsiteX7" fmla="*/ 5364020 w 24387175"/>
              <a:gd name="connsiteY7" fmla="*/ 11132870 h 13715999"/>
              <a:gd name="connsiteX8" fmla="*/ 5364020 w 24387175"/>
              <a:gd name="connsiteY8" fmla="*/ 13051553 h 13715999"/>
              <a:gd name="connsiteX9" fmla="*/ 7631697 w 24387175"/>
              <a:gd name="connsiteY9" fmla="*/ 13128859 h 13715999"/>
              <a:gd name="connsiteX10" fmla="*/ 7635995 w 24387175"/>
              <a:gd name="connsiteY10" fmla="*/ 13030079 h 13715999"/>
              <a:gd name="connsiteX11" fmla="*/ 7717634 w 24387175"/>
              <a:gd name="connsiteY11" fmla="*/ 13030079 h 13715999"/>
              <a:gd name="connsiteX12" fmla="*/ 7720858 w 24387175"/>
              <a:gd name="connsiteY12" fmla="*/ 12444919 h 13715999"/>
              <a:gd name="connsiteX13" fmla="*/ 9030331 w 24387175"/>
              <a:gd name="connsiteY13" fmla="*/ 11132870 h 13715999"/>
              <a:gd name="connsiteX14" fmla="*/ 1527909 w 24387175"/>
              <a:gd name="connsiteY14" fmla="*/ 2264196 h 13715999"/>
              <a:gd name="connsiteX15" fmla="*/ 1527909 w 24387175"/>
              <a:gd name="connsiteY15" fmla="*/ 10090318 h 13715999"/>
              <a:gd name="connsiteX16" fmla="*/ 2301347 w 24387175"/>
              <a:gd name="connsiteY16" fmla="*/ 11058786 h 13715999"/>
              <a:gd name="connsiteX17" fmla="*/ 3028593 w 24387175"/>
              <a:gd name="connsiteY17" fmla="*/ 11058786 h 13715999"/>
              <a:gd name="connsiteX18" fmla="*/ 3025371 w 24387175"/>
              <a:gd name="connsiteY18" fmla="*/ 5994194 h 13715999"/>
              <a:gd name="connsiteX19" fmla="*/ 8084947 w 24387175"/>
              <a:gd name="connsiteY19" fmla="*/ 5969497 h 13715999"/>
              <a:gd name="connsiteX20" fmla="*/ 8094615 w 24387175"/>
              <a:gd name="connsiteY20" fmla="*/ 9761769 h 13715999"/>
              <a:gd name="connsiteX21" fmla="*/ 10166785 w 24387175"/>
              <a:gd name="connsiteY21" fmla="*/ 9771432 h 13715999"/>
              <a:gd name="connsiteX22" fmla="*/ 10156041 w 24387175"/>
              <a:gd name="connsiteY22" fmla="*/ 9132587 h 13715999"/>
              <a:gd name="connsiteX23" fmla="*/ 9978796 w 24387175"/>
              <a:gd name="connsiteY23" fmla="*/ 9136882 h 13715999"/>
              <a:gd name="connsiteX24" fmla="*/ 9975573 w 24387175"/>
              <a:gd name="connsiteY24" fmla="*/ 8704185 h 13715999"/>
              <a:gd name="connsiteX25" fmla="*/ 10628698 w 24387175"/>
              <a:gd name="connsiteY25" fmla="*/ 8699891 h 13715999"/>
              <a:gd name="connsiteX26" fmla="*/ 10628698 w 24387175"/>
              <a:gd name="connsiteY26" fmla="*/ 3455991 h 13715999"/>
              <a:gd name="connsiteX27" fmla="*/ 5530453 w 24387175"/>
              <a:gd name="connsiteY27" fmla="*/ 3462433 h 13715999"/>
              <a:gd name="connsiteX28" fmla="*/ 5515413 w 24387175"/>
              <a:gd name="connsiteY28" fmla="*/ 2264196 h 13715999"/>
              <a:gd name="connsiteX29" fmla="*/ 13780338 w 24387175"/>
              <a:gd name="connsiteY29" fmla="*/ 2264196 h 13715999"/>
              <a:gd name="connsiteX30" fmla="*/ 13780338 w 24387175"/>
              <a:gd name="connsiteY30" fmla="*/ 10090318 h 13715999"/>
              <a:gd name="connsiteX31" fmla="*/ 14553776 w 24387175"/>
              <a:gd name="connsiteY31" fmla="*/ 11058786 h 13715999"/>
              <a:gd name="connsiteX32" fmla="*/ 15281023 w 24387175"/>
              <a:gd name="connsiteY32" fmla="*/ 11058786 h 13715999"/>
              <a:gd name="connsiteX33" fmla="*/ 15277801 w 24387175"/>
              <a:gd name="connsiteY33" fmla="*/ 5994193 h 13715999"/>
              <a:gd name="connsiteX34" fmla="*/ 20337377 w 24387175"/>
              <a:gd name="connsiteY34" fmla="*/ 5969497 h 13715999"/>
              <a:gd name="connsiteX35" fmla="*/ 20347043 w 24387175"/>
              <a:gd name="connsiteY35" fmla="*/ 9761769 h 13715999"/>
              <a:gd name="connsiteX36" fmla="*/ 22419215 w 24387175"/>
              <a:gd name="connsiteY36" fmla="*/ 9771432 h 13715999"/>
              <a:gd name="connsiteX37" fmla="*/ 22408471 w 24387175"/>
              <a:gd name="connsiteY37" fmla="*/ 9132587 h 13715999"/>
              <a:gd name="connsiteX38" fmla="*/ 22231227 w 24387175"/>
              <a:gd name="connsiteY38" fmla="*/ 9136882 h 13715999"/>
              <a:gd name="connsiteX39" fmla="*/ 22228003 w 24387175"/>
              <a:gd name="connsiteY39" fmla="*/ 8704185 h 13715999"/>
              <a:gd name="connsiteX40" fmla="*/ 22881129 w 24387175"/>
              <a:gd name="connsiteY40" fmla="*/ 8699891 h 13715999"/>
              <a:gd name="connsiteX41" fmla="*/ 22881129 w 24387175"/>
              <a:gd name="connsiteY41" fmla="*/ 3455991 h 13715999"/>
              <a:gd name="connsiteX42" fmla="*/ 17782881 w 24387175"/>
              <a:gd name="connsiteY42" fmla="*/ 3462433 h 13715999"/>
              <a:gd name="connsiteX43" fmla="*/ 17767843 w 24387175"/>
              <a:gd name="connsiteY43" fmla="*/ 2264196 h 13715999"/>
              <a:gd name="connsiteX44" fmla="*/ 0 w 24387175"/>
              <a:gd name="connsiteY44" fmla="*/ 0 h 13715999"/>
              <a:gd name="connsiteX45" fmla="*/ 24387175 w 24387175"/>
              <a:gd name="connsiteY45" fmla="*/ 0 h 13715999"/>
              <a:gd name="connsiteX46" fmla="*/ 24387175 w 24387175"/>
              <a:gd name="connsiteY46" fmla="*/ 13715999 h 13715999"/>
              <a:gd name="connsiteX47" fmla="*/ 0 w 24387175"/>
              <a:gd name="connsiteY4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387175" h="13715999">
                <a:moveTo>
                  <a:pt x="17632491" y="11132870"/>
                </a:moveTo>
                <a:lnTo>
                  <a:pt x="17632491" y="13051553"/>
                </a:lnTo>
                <a:lnTo>
                  <a:pt x="19900169" y="13128859"/>
                </a:lnTo>
                <a:lnTo>
                  <a:pt x="19904467" y="13030079"/>
                </a:lnTo>
                <a:lnTo>
                  <a:pt x="19986107" y="13030079"/>
                </a:lnTo>
                <a:lnTo>
                  <a:pt x="19989329" y="12444919"/>
                </a:lnTo>
                <a:lnTo>
                  <a:pt x="21298805" y="11132870"/>
                </a:lnTo>
                <a:close/>
                <a:moveTo>
                  <a:pt x="5364020" y="11132870"/>
                </a:moveTo>
                <a:lnTo>
                  <a:pt x="5364020" y="13051553"/>
                </a:lnTo>
                <a:lnTo>
                  <a:pt x="7631697" y="13128859"/>
                </a:lnTo>
                <a:lnTo>
                  <a:pt x="7635995" y="13030079"/>
                </a:lnTo>
                <a:lnTo>
                  <a:pt x="7717634" y="13030079"/>
                </a:lnTo>
                <a:lnTo>
                  <a:pt x="7720858" y="12444919"/>
                </a:lnTo>
                <a:lnTo>
                  <a:pt x="9030331" y="11132870"/>
                </a:lnTo>
                <a:close/>
                <a:moveTo>
                  <a:pt x="1527909" y="2264196"/>
                </a:moveTo>
                <a:lnTo>
                  <a:pt x="1527909" y="10090318"/>
                </a:lnTo>
                <a:lnTo>
                  <a:pt x="2301347" y="11058786"/>
                </a:lnTo>
                <a:lnTo>
                  <a:pt x="3028593" y="11058786"/>
                </a:lnTo>
                <a:lnTo>
                  <a:pt x="3025371" y="5994194"/>
                </a:lnTo>
                <a:lnTo>
                  <a:pt x="8084947" y="5969497"/>
                </a:lnTo>
                <a:lnTo>
                  <a:pt x="8094615" y="9761769"/>
                </a:lnTo>
                <a:lnTo>
                  <a:pt x="10166785" y="9771432"/>
                </a:lnTo>
                <a:lnTo>
                  <a:pt x="10156041" y="9132587"/>
                </a:lnTo>
                <a:lnTo>
                  <a:pt x="9978796" y="9136882"/>
                </a:lnTo>
                <a:lnTo>
                  <a:pt x="9975573" y="8704185"/>
                </a:lnTo>
                <a:lnTo>
                  <a:pt x="10628698" y="8699891"/>
                </a:lnTo>
                <a:lnTo>
                  <a:pt x="10628698" y="3455991"/>
                </a:lnTo>
                <a:lnTo>
                  <a:pt x="5530453" y="3462433"/>
                </a:lnTo>
                <a:lnTo>
                  <a:pt x="5515413" y="2264196"/>
                </a:lnTo>
                <a:close/>
                <a:moveTo>
                  <a:pt x="13780338" y="2264196"/>
                </a:moveTo>
                <a:lnTo>
                  <a:pt x="13780338" y="10090318"/>
                </a:lnTo>
                <a:lnTo>
                  <a:pt x="14553776" y="11058786"/>
                </a:lnTo>
                <a:lnTo>
                  <a:pt x="15281023" y="11058786"/>
                </a:lnTo>
                <a:lnTo>
                  <a:pt x="15277801" y="5994193"/>
                </a:lnTo>
                <a:lnTo>
                  <a:pt x="20337377" y="5969497"/>
                </a:lnTo>
                <a:lnTo>
                  <a:pt x="20347043" y="9761769"/>
                </a:lnTo>
                <a:lnTo>
                  <a:pt x="22419215" y="9771432"/>
                </a:lnTo>
                <a:lnTo>
                  <a:pt x="22408471" y="9132587"/>
                </a:lnTo>
                <a:lnTo>
                  <a:pt x="22231227" y="9136882"/>
                </a:lnTo>
                <a:lnTo>
                  <a:pt x="22228003" y="8704185"/>
                </a:lnTo>
                <a:lnTo>
                  <a:pt x="22881129" y="8699891"/>
                </a:lnTo>
                <a:lnTo>
                  <a:pt x="22881129" y="3455991"/>
                </a:lnTo>
                <a:lnTo>
                  <a:pt x="17782881" y="3462433"/>
                </a:lnTo>
                <a:lnTo>
                  <a:pt x="17767843" y="2264196"/>
                </a:lnTo>
                <a:close/>
                <a:moveTo>
                  <a:pt x="0" y="0"/>
                </a:moveTo>
                <a:lnTo>
                  <a:pt x="24387175" y="0"/>
                </a:lnTo>
                <a:lnTo>
                  <a:pt x="24387175" y="13715999"/>
                </a:lnTo>
                <a:lnTo>
                  <a:pt x="0" y="13715999"/>
                </a:lnTo>
                <a:close/>
              </a:path>
            </a:pathLst>
          </a:custGeom>
          <a:solidFill>
            <a:srgbClr val="D6DEE2">
              <a:alpha val="7517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696A8F-608A-9545-B8A8-2A1B99DF9CC4}"/>
              </a:ext>
            </a:extLst>
          </p:cNvPr>
          <p:cNvSpPr/>
          <p:nvPr/>
        </p:nvSpPr>
        <p:spPr>
          <a:xfrm>
            <a:off x="6050094" y="446"/>
            <a:ext cx="91813" cy="685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C4C4B26-F019-964A-AE47-AC865A075CB9}"/>
              </a:ext>
            </a:extLst>
          </p:cNvPr>
          <p:cNvSpPr/>
          <p:nvPr/>
        </p:nvSpPr>
        <p:spPr>
          <a:xfrm>
            <a:off x="763855" y="1132397"/>
            <a:ext cx="4549803" cy="4396723"/>
          </a:xfrm>
          <a:custGeom>
            <a:avLst/>
            <a:gdLst>
              <a:gd name="connsiteX0" fmla="*/ 1330642 w 8069579"/>
              <a:gd name="connsiteY0" fmla="*/ 7798075 h 7798074"/>
              <a:gd name="connsiteX1" fmla="*/ 685800 w 8069579"/>
              <a:gd name="connsiteY1" fmla="*/ 7798075 h 7798074"/>
              <a:gd name="connsiteX2" fmla="*/ 0 w 8069579"/>
              <a:gd name="connsiteY2" fmla="*/ 6939344 h 7798074"/>
              <a:gd name="connsiteX3" fmla="*/ 0 w 8069579"/>
              <a:gd name="connsiteY3" fmla="*/ 0 h 7798074"/>
              <a:gd name="connsiteX4" fmla="*/ 3535680 w 8069579"/>
              <a:gd name="connsiteY4" fmla="*/ 0 h 7798074"/>
              <a:gd name="connsiteX5" fmla="*/ 3549015 w 8069579"/>
              <a:gd name="connsiteY5" fmla="*/ 1062465 h 7798074"/>
              <a:gd name="connsiteX6" fmla="*/ 8069580 w 8069579"/>
              <a:gd name="connsiteY6" fmla="*/ 1056753 h 7798074"/>
              <a:gd name="connsiteX7" fmla="*/ 8069580 w 8069579"/>
              <a:gd name="connsiteY7" fmla="*/ 5706466 h 7798074"/>
              <a:gd name="connsiteX8" fmla="*/ 7490460 w 8069579"/>
              <a:gd name="connsiteY8" fmla="*/ 5710274 h 7798074"/>
              <a:gd name="connsiteX9" fmla="*/ 7493317 w 8069579"/>
              <a:gd name="connsiteY9" fmla="*/ 6093942 h 7798074"/>
              <a:gd name="connsiteX10" fmla="*/ 7650480 w 8069579"/>
              <a:gd name="connsiteY10" fmla="*/ 6090134 h 7798074"/>
              <a:gd name="connsiteX11" fmla="*/ 7660005 w 8069579"/>
              <a:gd name="connsiteY11" fmla="*/ 6656591 h 7798074"/>
              <a:gd name="connsiteX12" fmla="*/ 5822632 w 8069579"/>
              <a:gd name="connsiteY12" fmla="*/ 6648023 h 7798074"/>
              <a:gd name="connsiteX13" fmla="*/ 5814060 w 8069579"/>
              <a:gd name="connsiteY13" fmla="*/ 3285454 h 7798074"/>
              <a:gd name="connsiteX14" fmla="*/ 1327785 w 8069579"/>
              <a:gd name="connsiteY14" fmla="*/ 3307351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69579" h="7798074">
                <a:moveTo>
                  <a:pt x="1330642" y="7798075"/>
                </a:moveTo>
                <a:lnTo>
                  <a:pt x="685800" y="7798075"/>
                </a:lnTo>
                <a:lnTo>
                  <a:pt x="0" y="6939344"/>
                </a:lnTo>
                <a:lnTo>
                  <a:pt x="0" y="0"/>
                </a:lnTo>
                <a:lnTo>
                  <a:pt x="3535680" y="0"/>
                </a:lnTo>
                <a:lnTo>
                  <a:pt x="3549015" y="1062465"/>
                </a:lnTo>
                <a:lnTo>
                  <a:pt x="8069580" y="1056753"/>
                </a:lnTo>
                <a:lnTo>
                  <a:pt x="8069580" y="5706466"/>
                </a:lnTo>
                <a:lnTo>
                  <a:pt x="7490460" y="5710274"/>
                </a:lnTo>
                <a:lnTo>
                  <a:pt x="7493317" y="6093942"/>
                </a:lnTo>
                <a:lnTo>
                  <a:pt x="7650480" y="6090134"/>
                </a:lnTo>
                <a:lnTo>
                  <a:pt x="7660005" y="6656591"/>
                </a:lnTo>
                <a:lnTo>
                  <a:pt x="5822632" y="6648023"/>
                </a:lnTo>
                <a:lnTo>
                  <a:pt x="5814060" y="3285454"/>
                </a:lnTo>
                <a:lnTo>
                  <a:pt x="1327785" y="3307351"/>
                </a:lnTo>
                <a:close/>
              </a:path>
            </a:pathLst>
          </a:custGeom>
          <a:solidFill>
            <a:srgbClr val="D9C06C">
              <a:alpha val="85000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80940D0-E7AC-8742-82FE-2A7080808D5F}"/>
              </a:ext>
            </a:extLst>
          </p:cNvPr>
          <p:cNvSpPr/>
          <p:nvPr/>
        </p:nvSpPr>
        <p:spPr>
          <a:xfrm>
            <a:off x="2681661" y="5566157"/>
            <a:ext cx="1832917" cy="997865"/>
          </a:xfrm>
          <a:custGeom>
            <a:avLst/>
            <a:gdLst>
              <a:gd name="connsiteX0" fmla="*/ 0 w 3250882"/>
              <a:gd name="connsiteY0" fmla="*/ 1701277 h 1769823"/>
              <a:gd name="connsiteX1" fmla="*/ 0 w 3250882"/>
              <a:gd name="connsiteY1" fmla="*/ 0 h 1769823"/>
              <a:gd name="connsiteX2" fmla="*/ 3250883 w 3250882"/>
              <a:gd name="connsiteY2" fmla="*/ 0 h 1769823"/>
              <a:gd name="connsiteX3" fmla="*/ 2089785 w 3250882"/>
              <a:gd name="connsiteY3" fmla="*/ 1163380 h 1769823"/>
              <a:gd name="connsiteX4" fmla="*/ 2086927 w 3250882"/>
              <a:gd name="connsiteY4" fmla="*/ 1682236 h 1769823"/>
              <a:gd name="connsiteX5" fmla="*/ 2014538 w 3250882"/>
              <a:gd name="connsiteY5" fmla="*/ 1682236 h 1769823"/>
              <a:gd name="connsiteX6" fmla="*/ 2010727 w 3250882"/>
              <a:gd name="connsiteY6" fmla="*/ 1769823 h 17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82" h="1769823">
                <a:moveTo>
                  <a:pt x="0" y="1701277"/>
                </a:moveTo>
                <a:lnTo>
                  <a:pt x="0" y="0"/>
                </a:lnTo>
                <a:lnTo>
                  <a:pt x="3250883" y="0"/>
                </a:lnTo>
                <a:lnTo>
                  <a:pt x="2089785" y="1163380"/>
                </a:lnTo>
                <a:lnTo>
                  <a:pt x="2086927" y="1682236"/>
                </a:lnTo>
                <a:lnTo>
                  <a:pt x="2014538" y="1682236"/>
                </a:lnTo>
                <a:lnTo>
                  <a:pt x="2010727" y="1769823"/>
                </a:lnTo>
                <a:close/>
              </a:path>
            </a:pathLst>
          </a:custGeom>
          <a:solidFill>
            <a:srgbClr val="D9C06C">
              <a:alpha val="84641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D2F8D4B-AE62-D644-9ADD-730EA4385753}"/>
              </a:ext>
            </a:extLst>
          </p:cNvPr>
          <p:cNvSpPr/>
          <p:nvPr/>
        </p:nvSpPr>
        <p:spPr>
          <a:xfrm>
            <a:off x="763855" y="1136406"/>
            <a:ext cx="2001010" cy="4396723"/>
          </a:xfrm>
          <a:custGeom>
            <a:avLst/>
            <a:gdLst>
              <a:gd name="connsiteX0" fmla="*/ 3549015 w 3549014"/>
              <a:gd name="connsiteY0" fmla="*/ 1062465 h 7798074"/>
              <a:gd name="connsiteX1" fmla="*/ 1774507 w 3549014"/>
              <a:gd name="connsiteY1" fmla="*/ 1071033 h 7798074"/>
              <a:gd name="connsiteX2" fmla="*/ 1774507 w 3549014"/>
              <a:gd name="connsiteY2" fmla="*/ 3305447 h 7798074"/>
              <a:gd name="connsiteX3" fmla="*/ 1327785 w 3549014"/>
              <a:gd name="connsiteY3" fmla="*/ 3307351 h 7798074"/>
              <a:gd name="connsiteX4" fmla="*/ 1330642 w 3549014"/>
              <a:gd name="connsiteY4" fmla="*/ 7798075 h 7798074"/>
              <a:gd name="connsiteX5" fmla="*/ 685800 w 3549014"/>
              <a:gd name="connsiteY5" fmla="*/ 7798075 h 7798074"/>
              <a:gd name="connsiteX6" fmla="*/ 0 w 3549014"/>
              <a:gd name="connsiteY6" fmla="*/ 6939344 h 7798074"/>
              <a:gd name="connsiteX7" fmla="*/ 0 w 3549014"/>
              <a:gd name="connsiteY7" fmla="*/ 3217860 h 7798074"/>
              <a:gd name="connsiteX8" fmla="*/ 1189672 w 3549014"/>
              <a:gd name="connsiteY8" fmla="*/ 3217860 h 7798074"/>
              <a:gd name="connsiteX9" fmla="*/ 1600200 w 3549014"/>
              <a:gd name="connsiteY9" fmla="*/ 2785639 h 7798074"/>
              <a:gd name="connsiteX10" fmla="*/ 1567815 w 3549014"/>
              <a:gd name="connsiteY10" fmla="*/ 0 h 7798074"/>
              <a:gd name="connsiteX11" fmla="*/ 3543300 w 3549014"/>
              <a:gd name="connsiteY11" fmla="*/ 0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49014" h="7798074">
                <a:moveTo>
                  <a:pt x="3549015" y="1062465"/>
                </a:moveTo>
                <a:lnTo>
                  <a:pt x="1774507" y="1071033"/>
                </a:lnTo>
                <a:lnTo>
                  <a:pt x="1774507" y="3305447"/>
                </a:lnTo>
                <a:lnTo>
                  <a:pt x="1327785" y="3307351"/>
                </a:lnTo>
                <a:lnTo>
                  <a:pt x="1330642" y="7798075"/>
                </a:lnTo>
                <a:lnTo>
                  <a:pt x="685800" y="7798075"/>
                </a:lnTo>
                <a:lnTo>
                  <a:pt x="0" y="6939344"/>
                </a:lnTo>
                <a:lnTo>
                  <a:pt x="0" y="3217860"/>
                </a:lnTo>
                <a:lnTo>
                  <a:pt x="1189672" y="3217860"/>
                </a:lnTo>
                <a:lnTo>
                  <a:pt x="1600200" y="2785639"/>
                </a:lnTo>
                <a:lnTo>
                  <a:pt x="1567815" y="0"/>
                </a:lnTo>
                <a:lnTo>
                  <a:pt x="3543300" y="0"/>
                </a:lnTo>
                <a:close/>
              </a:path>
            </a:pathLst>
          </a:custGeom>
          <a:solidFill>
            <a:srgbClr val="A1CC85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14D532F-941B-FC42-851A-0E60C3B8EAA3}"/>
              </a:ext>
            </a:extLst>
          </p:cNvPr>
          <p:cNvSpPr/>
          <p:nvPr/>
        </p:nvSpPr>
        <p:spPr>
          <a:xfrm>
            <a:off x="8921969" y="1735447"/>
            <a:ext cx="886653" cy="1259810"/>
          </a:xfrm>
          <a:custGeom>
            <a:avLst/>
            <a:gdLst>
              <a:gd name="connsiteX0" fmla="*/ 1572577 w 1572577"/>
              <a:gd name="connsiteY0" fmla="*/ 2226797 h 2234413"/>
              <a:gd name="connsiteX1" fmla="*/ 12383 w 1572577"/>
              <a:gd name="connsiteY1" fmla="*/ 2234414 h 2234413"/>
              <a:gd name="connsiteX2" fmla="*/ 0 w 1572577"/>
              <a:gd name="connsiteY2" fmla="*/ 0 h 2234413"/>
              <a:gd name="connsiteX3" fmla="*/ 1572577 w 1572577"/>
              <a:gd name="connsiteY3" fmla="*/ 0 h 223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577" h="2234413">
                <a:moveTo>
                  <a:pt x="1572577" y="2226797"/>
                </a:moveTo>
                <a:lnTo>
                  <a:pt x="12383" y="2234414"/>
                </a:lnTo>
                <a:lnTo>
                  <a:pt x="0" y="0"/>
                </a:lnTo>
                <a:lnTo>
                  <a:pt x="1572577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9F7154E-B659-1B43-B156-442C45B9E812}"/>
              </a:ext>
            </a:extLst>
          </p:cNvPr>
          <p:cNvSpPr/>
          <p:nvPr/>
        </p:nvSpPr>
        <p:spPr>
          <a:xfrm>
            <a:off x="6889272" y="1132397"/>
            <a:ext cx="4549803" cy="4396723"/>
          </a:xfrm>
          <a:custGeom>
            <a:avLst/>
            <a:gdLst>
              <a:gd name="connsiteX0" fmla="*/ 1330642 w 8069579"/>
              <a:gd name="connsiteY0" fmla="*/ 7798075 h 7798074"/>
              <a:gd name="connsiteX1" fmla="*/ 685800 w 8069579"/>
              <a:gd name="connsiteY1" fmla="*/ 7798075 h 7798074"/>
              <a:gd name="connsiteX2" fmla="*/ 0 w 8069579"/>
              <a:gd name="connsiteY2" fmla="*/ 6939344 h 7798074"/>
              <a:gd name="connsiteX3" fmla="*/ 0 w 8069579"/>
              <a:gd name="connsiteY3" fmla="*/ 0 h 7798074"/>
              <a:gd name="connsiteX4" fmla="*/ 3535680 w 8069579"/>
              <a:gd name="connsiteY4" fmla="*/ 0 h 7798074"/>
              <a:gd name="connsiteX5" fmla="*/ 3549015 w 8069579"/>
              <a:gd name="connsiteY5" fmla="*/ 1062465 h 7798074"/>
              <a:gd name="connsiteX6" fmla="*/ 8069580 w 8069579"/>
              <a:gd name="connsiteY6" fmla="*/ 1056753 h 7798074"/>
              <a:gd name="connsiteX7" fmla="*/ 8069580 w 8069579"/>
              <a:gd name="connsiteY7" fmla="*/ 5706466 h 7798074"/>
              <a:gd name="connsiteX8" fmla="*/ 7490460 w 8069579"/>
              <a:gd name="connsiteY8" fmla="*/ 5710274 h 7798074"/>
              <a:gd name="connsiteX9" fmla="*/ 7493317 w 8069579"/>
              <a:gd name="connsiteY9" fmla="*/ 6093942 h 7798074"/>
              <a:gd name="connsiteX10" fmla="*/ 7650480 w 8069579"/>
              <a:gd name="connsiteY10" fmla="*/ 6090134 h 7798074"/>
              <a:gd name="connsiteX11" fmla="*/ 7660005 w 8069579"/>
              <a:gd name="connsiteY11" fmla="*/ 6656591 h 7798074"/>
              <a:gd name="connsiteX12" fmla="*/ 5822632 w 8069579"/>
              <a:gd name="connsiteY12" fmla="*/ 6648023 h 7798074"/>
              <a:gd name="connsiteX13" fmla="*/ 5814060 w 8069579"/>
              <a:gd name="connsiteY13" fmla="*/ 3285454 h 7798074"/>
              <a:gd name="connsiteX14" fmla="*/ 1327785 w 8069579"/>
              <a:gd name="connsiteY14" fmla="*/ 3307351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69579" h="7798074">
                <a:moveTo>
                  <a:pt x="1330642" y="7798075"/>
                </a:moveTo>
                <a:lnTo>
                  <a:pt x="685800" y="7798075"/>
                </a:lnTo>
                <a:lnTo>
                  <a:pt x="0" y="6939344"/>
                </a:lnTo>
                <a:lnTo>
                  <a:pt x="0" y="0"/>
                </a:lnTo>
                <a:lnTo>
                  <a:pt x="3535680" y="0"/>
                </a:lnTo>
                <a:lnTo>
                  <a:pt x="3549015" y="1062465"/>
                </a:lnTo>
                <a:lnTo>
                  <a:pt x="8069580" y="1056753"/>
                </a:lnTo>
                <a:lnTo>
                  <a:pt x="8069580" y="5706466"/>
                </a:lnTo>
                <a:lnTo>
                  <a:pt x="7490460" y="5710274"/>
                </a:lnTo>
                <a:lnTo>
                  <a:pt x="7493317" y="6093942"/>
                </a:lnTo>
                <a:lnTo>
                  <a:pt x="7650480" y="6090134"/>
                </a:lnTo>
                <a:lnTo>
                  <a:pt x="7660005" y="6656591"/>
                </a:lnTo>
                <a:lnTo>
                  <a:pt x="5822632" y="6648023"/>
                </a:lnTo>
                <a:lnTo>
                  <a:pt x="5814060" y="3285454"/>
                </a:lnTo>
                <a:lnTo>
                  <a:pt x="1327785" y="3307351"/>
                </a:lnTo>
                <a:close/>
              </a:path>
            </a:pathLst>
          </a:custGeom>
          <a:solidFill>
            <a:srgbClr val="D9C06C">
              <a:alpha val="85098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651A5FB-B3AB-9649-B4E0-3E9C88FC7FF4}"/>
              </a:ext>
            </a:extLst>
          </p:cNvPr>
          <p:cNvSpPr/>
          <p:nvPr/>
        </p:nvSpPr>
        <p:spPr>
          <a:xfrm>
            <a:off x="8815099" y="5566157"/>
            <a:ext cx="1832917" cy="997865"/>
          </a:xfrm>
          <a:custGeom>
            <a:avLst/>
            <a:gdLst>
              <a:gd name="connsiteX0" fmla="*/ 0 w 3250882"/>
              <a:gd name="connsiteY0" fmla="*/ 1701277 h 1769823"/>
              <a:gd name="connsiteX1" fmla="*/ 0 w 3250882"/>
              <a:gd name="connsiteY1" fmla="*/ 0 h 1769823"/>
              <a:gd name="connsiteX2" fmla="*/ 3250883 w 3250882"/>
              <a:gd name="connsiteY2" fmla="*/ 0 h 1769823"/>
              <a:gd name="connsiteX3" fmla="*/ 2089785 w 3250882"/>
              <a:gd name="connsiteY3" fmla="*/ 1163380 h 1769823"/>
              <a:gd name="connsiteX4" fmla="*/ 2086927 w 3250882"/>
              <a:gd name="connsiteY4" fmla="*/ 1682236 h 1769823"/>
              <a:gd name="connsiteX5" fmla="*/ 2014538 w 3250882"/>
              <a:gd name="connsiteY5" fmla="*/ 1682236 h 1769823"/>
              <a:gd name="connsiteX6" fmla="*/ 2010727 w 3250882"/>
              <a:gd name="connsiteY6" fmla="*/ 1769823 h 17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82" h="1769823">
                <a:moveTo>
                  <a:pt x="0" y="1701277"/>
                </a:moveTo>
                <a:lnTo>
                  <a:pt x="0" y="0"/>
                </a:lnTo>
                <a:lnTo>
                  <a:pt x="3250883" y="0"/>
                </a:lnTo>
                <a:lnTo>
                  <a:pt x="2089785" y="1163380"/>
                </a:lnTo>
                <a:lnTo>
                  <a:pt x="2086927" y="1682236"/>
                </a:lnTo>
                <a:lnTo>
                  <a:pt x="2014538" y="1682236"/>
                </a:lnTo>
                <a:lnTo>
                  <a:pt x="2010727" y="1769823"/>
                </a:lnTo>
                <a:close/>
              </a:path>
            </a:pathLst>
          </a:custGeom>
          <a:solidFill>
            <a:srgbClr val="D9C06C">
              <a:alpha val="85000"/>
            </a:srgbClr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9AF1088-E577-A14B-9CFE-28EC2D00075D}"/>
              </a:ext>
            </a:extLst>
          </p:cNvPr>
          <p:cNvSpPr/>
          <p:nvPr/>
        </p:nvSpPr>
        <p:spPr>
          <a:xfrm>
            <a:off x="6889273" y="1136406"/>
            <a:ext cx="902227" cy="1814299"/>
          </a:xfrm>
          <a:custGeom>
            <a:avLst/>
            <a:gdLst>
              <a:gd name="connsiteX0" fmla="*/ 1189672 w 1600200"/>
              <a:gd name="connsiteY0" fmla="*/ 3217860 h 3217860"/>
              <a:gd name="connsiteX1" fmla="*/ 0 w 1600200"/>
              <a:gd name="connsiteY1" fmla="*/ 3217860 h 3217860"/>
              <a:gd name="connsiteX2" fmla="*/ 0 w 1600200"/>
              <a:gd name="connsiteY2" fmla="*/ 0 h 3217860"/>
              <a:gd name="connsiteX3" fmla="*/ 1562100 w 1600200"/>
              <a:gd name="connsiteY3" fmla="*/ 0 h 3217860"/>
              <a:gd name="connsiteX4" fmla="*/ 1600200 w 1600200"/>
              <a:gd name="connsiteY4" fmla="*/ 2785639 h 321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3217860">
                <a:moveTo>
                  <a:pt x="1189672" y="3217860"/>
                </a:moveTo>
                <a:lnTo>
                  <a:pt x="0" y="3217860"/>
                </a:lnTo>
                <a:lnTo>
                  <a:pt x="0" y="0"/>
                </a:lnTo>
                <a:lnTo>
                  <a:pt x="1562100" y="0"/>
                </a:lnTo>
                <a:lnTo>
                  <a:pt x="1600200" y="2785639"/>
                </a:lnTo>
                <a:close/>
              </a:path>
            </a:pathLst>
          </a:custGeom>
          <a:solidFill>
            <a:srgbClr val="91B28D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680C662-2DBA-E540-B10F-C71BAAEA30EC}"/>
              </a:ext>
            </a:extLst>
          </p:cNvPr>
          <p:cNvSpPr/>
          <p:nvPr/>
        </p:nvSpPr>
        <p:spPr>
          <a:xfrm>
            <a:off x="763855" y="1136406"/>
            <a:ext cx="902227" cy="1814299"/>
          </a:xfrm>
          <a:custGeom>
            <a:avLst/>
            <a:gdLst>
              <a:gd name="connsiteX0" fmla="*/ 1189672 w 1600200"/>
              <a:gd name="connsiteY0" fmla="*/ 3217860 h 3217860"/>
              <a:gd name="connsiteX1" fmla="*/ 0 w 1600200"/>
              <a:gd name="connsiteY1" fmla="*/ 3217860 h 3217860"/>
              <a:gd name="connsiteX2" fmla="*/ 0 w 1600200"/>
              <a:gd name="connsiteY2" fmla="*/ 0 h 3217860"/>
              <a:gd name="connsiteX3" fmla="*/ 1562100 w 1600200"/>
              <a:gd name="connsiteY3" fmla="*/ 0 h 3217860"/>
              <a:gd name="connsiteX4" fmla="*/ 1600200 w 1600200"/>
              <a:gd name="connsiteY4" fmla="*/ 2785639 h 321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3217860">
                <a:moveTo>
                  <a:pt x="1189672" y="3217860"/>
                </a:moveTo>
                <a:lnTo>
                  <a:pt x="0" y="3217860"/>
                </a:lnTo>
                <a:lnTo>
                  <a:pt x="0" y="0"/>
                </a:lnTo>
                <a:lnTo>
                  <a:pt x="1562100" y="0"/>
                </a:lnTo>
                <a:lnTo>
                  <a:pt x="1600200" y="2785639"/>
                </a:lnTo>
                <a:close/>
              </a:path>
            </a:pathLst>
          </a:custGeom>
          <a:solidFill>
            <a:srgbClr val="91B28D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54" name="Text Header">
            <a:extLst>
              <a:ext uri="{FF2B5EF4-FFF2-40B4-BE49-F238E27FC236}">
                <a16:creationId xmlns:a16="http://schemas.microsoft.com/office/drawing/2014/main" id="{E70FEB24-EBCF-9A4E-9C44-76CEAA1B8670}"/>
              </a:ext>
            </a:extLst>
          </p:cNvPr>
          <p:cNvSpPr txBox="1"/>
          <p:nvPr/>
        </p:nvSpPr>
        <p:spPr>
          <a:xfrm>
            <a:off x="-367990" y="3210136"/>
            <a:ext cx="6417289" cy="110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99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1,708 Acres</a:t>
            </a:r>
          </a:p>
          <a:p>
            <a:pPr algn="ctr"/>
            <a:r>
              <a:rPr lang="en-US" sz="3299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Preserved</a:t>
            </a:r>
          </a:p>
        </p:txBody>
      </p:sp>
      <p:sp>
        <p:nvSpPr>
          <p:cNvPr id="41" name="Text Header">
            <a:extLst>
              <a:ext uri="{FF2B5EF4-FFF2-40B4-BE49-F238E27FC236}">
                <a16:creationId xmlns:a16="http://schemas.microsoft.com/office/drawing/2014/main" id="{DEB55070-7E59-D14B-95FF-FA4E1DAF770C}"/>
              </a:ext>
            </a:extLst>
          </p:cNvPr>
          <p:cNvSpPr txBox="1"/>
          <p:nvPr/>
        </p:nvSpPr>
        <p:spPr>
          <a:xfrm>
            <a:off x="5553941" y="3191682"/>
            <a:ext cx="6857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2,682 Acres</a:t>
            </a:r>
          </a:p>
          <a:p>
            <a:pPr algn="ctr"/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Preserved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C2ADBA-E79F-6F48-B039-9E8EC8BF9AEC}"/>
              </a:ext>
            </a:extLst>
          </p:cNvPr>
          <p:cNvSpPr/>
          <p:nvPr/>
        </p:nvSpPr>
        <p:spPr>
          <a:xfrm>
            <a:off x="-793" y="695103"/>
            <a:ext cx="12192000" cy="24860"/>
          </a:xfrm>
          <a:prstGeom prst="rect">
            <a:avLst/>
          </a:prstGeom>
          <a:solidFill>
            <a:schemeClr val="tx1">
              <a:lumMod val="85000"/>
              <a:lumOff val="15000"/>
              <a:alpha val="796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88D9D3-6E28-1847-93D9-4A1F8301C539}"/>
              </a:ext>
            </a:extLst>
          </p:cNvPr>
          <p:cNvSpPr/>
          <p:nvPr/>
        </p:nvSpPr>
        <p:spPr>
          <a:xfrm>
            <a:off x="0" y="446"/>
            <a:ext cx="12192000" cy="694657"/>
          </a:xfrm>
          <a:prstGeom prst="rect">
            <a:avLst/>
          </a:prstGeom>
          <a:solidFill>
            <a:srgbClr val="D6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1" name="Text Header">
            <a:extLst>
              <a:ext uri="{FF2B5EF4-FFF2-40B4-BE49-F238E27FC236}">
                <a16:creationId xmlns:a16="http://schemas.microsoft.com/office/drawing/2014/main" id="{AF5E846C-B0C7-564C-B6E9-A4D491415FE0}"/>
              </a:ext>
            </a:extLst>
          </p:cNvPr>
          <p:cNvSpPr txBox="1"/>
          <p:nvPr/>
        </p:nvSpPr>
        <p:spPr>
          <a:xfrm>
            <a:off x="-1588" y="134542"/>
            <a:ext cx="12190413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4399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INDIAN TRAILS GROVE</a:t>
            </a:r>
          </a:p>
        </p:txBody>
      </p:sp>
      <p:sp>
        <p:nvSpPr>
          <p:cNvPr id="45" name="Text Header">
            <a:extLst>
              <a:ext uri="{FF2B5EF4-FFF2-40B4-BE49-F238E27FC236}">
                <a16:creationId xmlns:a16="http://schemas.microsoft.com/office/drawing/2014/main" id="{FEBE2659-9F9F-884C-972E-CCC038A78057}"/>
              </a:ext>
            </a:extLst>
          </p:cNvPr>
          <p:cNvSpPr txBox="1"/>
          <p:nvPr/>
        </p:nvSpPr>
        <p:spPr>
          <a:xfrm>
            <a:off x="143119" y="6283552"/>
            <a:ext cx="59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Approved Preserve Acres</a:t>
            </a:r>
          </a:p>
        </p:txBody>
      </p:sp>
      <p:sp>
        <p:nvSpPr>
          <p:cNvPr id="46" name="Text Header">
            <a:extLst>
              <a:ext uri="{FF2B5EF4-FFF2-40B4-BE49-F238E27FC236}">
                <a16:creationId xmlns:a16="http://schemas.microsoft.com/office/drawing/2014/main" id="{103E463C-E93E-C948-B374-E8CF60C74452}"/>
              </a:ext>
            </a:extLst>
          </p:cNvPr>
          <p:cNvSpPr txBox="1"/>
          <p:nvPr/>
        </p:nvSpPr>
        <p:spPr>
          <a:xfrm>
            <a:off x="6283436" y="6283552"/>
            <a:ext cx="5907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Proposed Preserve Acres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3C6B15E-0D1A-9E44-94ED-5804BE43D3C2}"/>
              </a:ext>
            </a:extLst>
          </p:cNvPr>
          <p:cNvSpPr/>
          <p:nvPr/>
        </p:nvSpPr>
        <p:spPr>
          <a:xfrm>
            <a:off x="6888479" y="1136406"/>
            <a:ext cx="2032696" cy="4396723"/>
          </a:xfrm>
          <a:custGeom>
            <a:avLst/>
            <a:gdLst>
              <a:gd name="connsiteX0" fmla="*/ 3549015 w 3605212"/>
              <a:gd name="connsiteY0" fmla="*/ 1062465 h 7798074"/>
              <a:gd name="connsiteX1" fmla="*/ 3592830 w 3605212"/>
              <a:gd name="connsiteY1" fmla="*/ 1062465 h 7798074"/>
              <a:gd name="connsiteX2" fmla="*/ 3605213 w 3605212"/>
              <a:gd name="connsiteY2" fmla="*/ 3296879 h 7798074"/>
              <a:gd name="connsiteX3" fmla="*/ 1327785 w 3605212"/>
              <a:gd name="connsiteY3" fmla="*/ 3307351 h 7798074"/>
              <a:gd name="connsiteX4" fmla="*/ 1330642 w 3605212"/>
              <a:gd name="connsiteY4" fmla="*/ 7798075 h 7798074"/>
              <a:gd name="connsiteX5" fmla="*/ 685800 w 3605212"/>
              <a:gd name="connsiteY5" fmla="*/ 7798075 h 7798074"/>
              <a:gd name="connsiteX6" fmla="*/ 0 w 3605212"/>
              <a:gd name="connsiteY6" fmla="*/ 6939344 h 7798074"/>
              <a:gd name="connsiteX7" fmla="*/ 0 w 3605212"/>
              <a:gd name="connsiteY7" fmla="*/ 3217860 h 7798074"/>
              <a:gd name="connsiteX8" fmla="*/ 1189672 w 3605212"/>
              <a:gd name="connsiteY8" fmla="*/ 3217860 h 7798074"/>
              <a:gd name="connsiteX9" fmla="*/ 1600200 w 3605212"/>
              <a:gd name="connsiteY9" fmla="*/ 2785639 h 7798074"/>
              <a:gd name="connsiteX10" fmla="*/ 1567815 w 3605212"/>
              <a:gd name="connsiteY10" fmla="*/ 0 h 7798074"/>
              <a:gd name="connsiteX11" fmla="*/ 3543300 w 3605212"/>
              <a:gd name="connsiteY11" fmla="*/ 0 h 779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5212" h="7798074">
                <a:moveTo>
                  <a:pt x="3549015" y="1062465"/>
                </a:moveTo>
                <a:lnTo>
                  <a:pt x="3592830" y="1062465"/>
                </a:lnTo>
                <a:lnTo>
                  <a:pt x="3605213" y="3296879"/>
                </a:lnTo>
                <a:lnTo>
                  <a:pt x="1327785" y="3307351"/>
                </a:lnTo>
                <a:lnTo>
                  <a:pt x="1330642" y="7798075"/>
                </a:lnTo>
                <a:lnTo>
                  <a:pt x="685800" y="7798075"/>
                </a:lnTo>
                <a:lnTo>
                  <a:pt x="0" y="6939344"/>
                </a:lnTo>
                <a:lnTo>
                  <a:pt x="0" y="3217860"/>
                </a:lnTo>
                <a:lnTo>
                  <a:pt x="1189672" y="3217860"/>
                </a:lnTo>
                <a:lnTo>
                  <a:pt x="1600200" y="2785639"/>
                </a:lnTo>
                <a:lnTo>
                  <a:pt x="1567815" y="0"/>
                </a:lnTo>
                <a:lnTo>
                  <a:pt x="3543300" y="0"/>
                </a:lnTo>
                <a:close/>
              </a:path>
            </a:pathLst>
          </a:custGeom>
          <a:solidFill>
            <a:srgbClr val="A1CC85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E3B7B89-0559-4747-A118-937CE29FCD9D}"/>
              </a:ext>
            </a:extLst>
          </p:cNvPr>
          <p:cNvSpPr/>
          <p:nvPr/>
        </p:nvSpPr>
        <p:spPr>
          <a:xfrm>
            <a:off x="8914194" y="1735447"/>
            <a:ext cx="886653" cy="1259810"/>
          </a:xfrm>
          <a:custGeom>
            <a:avLst/>
            <a:gdLst>
              <a:gd name="connsiteX0" fmla="*/ 1572577 w 1572577"/>
              <a:gd name="connsiteY0" fmla="*/ 2226797 h 2234413"/>
              <a:gd name="connsiteX1" fmla="*/ 12383 w 1572577"/>
              <a:gd name="connsiteY1" fmla="*/ 2234414 h 2234413"/>
              <a:gd name="connsiteX2" fmla="*/ 0 w 1572577"/>
              <a:gd name="connsiteY2" fmla="*/ 0 h 2234413"/>
              <a:gd name="connsiteX3" fmla="*/ 1572577 w 1572577"/>
              <a:gd name="connsiteY3" fmla="*/ 0 h 223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577" h="2234413">
                <a:moveTo>
                  <a:pt x="1572577" y="2226797"/>
                </a:moveTo>
                <a:lnTo>
                  <a:pt x="12383" y="2234414"/>
                </a:lnTo>
                <a:lnTo>
                  <a:pt x="0" y="0"/>
                </a:lnTo>
                <a:lnTo>
                  <a:pt x="1572577" y="0"/>
                </a:lnTo>
                <a:close/>
              </a:path>
            </a:pathLst>
          </a:custGeom>
          <a:solidFill>
            <a:srgbClr val="B5D9A3"/>
          </a:solidFill>
          <a:ln w="50800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7" name="Text Header">
            <a:extLst>
              <a:ext uri="{FF2B5EF4-FFF2-40B4-BE49-F238E27FC236}">
                <a16:creationId xmlns:a16="http://schemas.microsoft.com/office/drawing/2014/main" id="{B65990D7-CF66-4975-9218-E1B822645088}"/>
              </a:ext>
            </a:extLst>
          </p:cNvPr>
          <p:cNvSpPr txBox="1"/>
          <p:nvPr/>
        </p:nvSpPr>
        <p:spPr>
          <a:xfrm>
            <a:off x="5618797" y="3858061"/>
            <a:ext cx="66512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76200">
                  <a:schemeClr val="bg1">
                    <a:alpha val="70000"/>
                  </a:schemeClr>
                </a:glow>
              </a:effectLst>
              <a:latin typeface="Franklin Gothic Medium Cond" panose="020B06060304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3300" dirty="0">
                <a:solidFill>
                  <a:srgbClr val="FF0000"/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Increase of</a:t>
            </a:r>
          </a:p>
          <a:p>
            <a:pPr algn="ctr"/>
            <a:r>
              <a:rPr lang="en-US" sz="3300" dirty="0">
                <a:solidFill>
                  <a:srgbClr val="FF0000"/>
                </a:solidFill>
                <a:effectLst>
                  <a:glow rad="76200">
                    <a:schemeClr val="bg1">
                      <a:alpha val="70000"/>
                    </a:schemeClr>
                  </a:glow>
                </a:effectLst>
                <a:latin typeface="Franklin Gothic Medium Cond" panose="020B0606030402020204" pitchFamily="34" charset="0"/>
                <a:cs typeface="Arial Narrow" panose="020B0604020202020204" pitchFamily="34" charset="0"/>
              </a:rPr>
              <a:t>974 acres</a:t>
            </a:r>
          </a:p>
        </p:txBody>
      </p:sp>
    </p:spTree>
    <p:extLst>
      <p:ext uri="{BB962C8B-B14F-4D97-AF65-F5344CB8AC3E}">
        <p14:creationId xmlns:p14="http://schemas.microsoft.com/office/powerpoint/2010/main" val="3457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1" grpId="0"/>
      <p:bldP spid="45" grpId="0"/>
      <p:bldP spid="46" grpId="0"/>
      <p:bldP spid="27" grpId="0"/>
      <p:bldP spid="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66EE93-E88F-4B77-973F-42C04F605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61926"/>
            <a:ext cx="10640907" cy="6467474"/>
          </a:xfrm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EFA8598-2BC1-4BF6-82E6-CABBA5BE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8FB0-F955-477F-B88F-70B120FC8F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7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21B0FA-3498-9B46-C9EB-5CB1076F4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390DB-8506-E13F-E95A-11E62AD634BA}"/>
              </a:ext>
            </a:extLst>
          </p:cNvPr>
          <p:cNvSpPr txBox="1"/>
          <p:nvPr/>
        </p:nvSpPr>
        <p:spPr>
          <a:xfrm>
            <a:off x="422223" y="269959"/>
            <a:ext cx="113475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7798D3B-D7C6-DC52-0994-D0AFFE8F6231}"/>
              </a:ext>
            </a:extLst>
          </p:cNvPr>
          <p:cNvSpPr/>
          <p:nvPr/>
        </p:nvSpPr>
        <p:spPr>
          <a:xfrm>
            <a:off x="4626864" y="649224"/>
            <a:ext cx="2157984" cy="4745736"/>
          </a:xfrm>
          <a:custGeom>
            <a:avLst/>
            <a:gdLst>
              <a:gd name="connsiteX0" fmla="*/ 987552 w 2157984"/>
              <a:gd name="connsiteY0" fmla="*/ 36576 h 4745736"/>
              <a:gd name="connsiteX1" fmla="*/ 2139696 w 2157984"/>
              <a:gd name="connsiteY1" fmla="*/ 0 h 4745736"/>
              <a:gd name="connsiteX2" fmla="*/ 2157984 w 2157984"/>
              <a:gd name="connsiteY2" fmla="*/ 1984248 h 4745736"/>
              <a:gd name="connsiteX3" fmla="*/ 841248 w 2157984"/>
              <a:gd name="connsiteY3" fmla="*/ 2011680 h 4745736"/>
              <a:gd name="connsiteX4" fmla="*/ 850392 w 2157984"/>
              <a:gd name="connsiteY4" fmla="*/ 4745736 h 4745736"/>
              <a:gd name="connsiteX5" fmla="*/ 457200 w 2157984"/>
              <a:gd name="connsiteY5" fmla="*/ 4745736 h 4745736"/>
              <a:gd name="connsiteX6" fmla="*/ 0 w 2157984"/>
              <a:gd name="connsiteY6" fmla="*/ 4160520 h 4745736"/>
              <a:gd name="connsiteX7" fmla="*/ 18288 w 2157984"/>
              <a:gd name="connsiteY7" fmla="*/ 1938528 h 4745736"/>
              <a:gd name="connsiteX8" fmla="*/ 777240 w 2157984"/>
              <a:gd name="connsiteY8" fmla="*/ 1965960 h 4745736"/>
              <a:gd name="connsiteX9" fmla="*/ 1014984 w 2157984"/>
              <a:gd name="connsiteY9" fmla="*/ 1673352 h 4745736"/>
              <a:gd name="connsiteX10" fmla="*/ 987552 w 2157984"/>
              <a:gd name="connsiteY10" fmla="*/ 36576 h 474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7984" h="4745736">
                <a:moveTo>
                  <a:pt x="987552" y="36576"/>
                </a:moveTo>
                <a:lnTo>
                  <a:pt x="2139696" y="0"/>
                </a:lnTo>
                <a:lnTo>
                  <a:pt x="2157984" y="1984248"/>
                </a:lnTo>
                <a:lnTo>
                  <a:pt x="841248" y="2011680"/>
                </a:lnTo>
                <a:lnTo>
                  <a:pt x="850392" y="4745736"/>
                </a:lnTo>
                <a:lnTo>
                  <a:pt x="457200" y="4745736"/>
                </a:lnTo>
                <a:lnTo>
                  <a:pt x="0" y="4160520"/>
                </a:lnTo>
                <a:lnTo>
                  <a:pt x="18288" y="1938528"/>
                </a:lnTo>
                <a:lnTo>
                  <a:pt x="777240" y="1965960"/>
                </a:lnTo>
                <a:lnTo>
                  <a:pt x="1014984" y="1673352"/>
                </a:lnTo>
                <a:lnTo>
                  <a:pt x="987552" y="36576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1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3D1B72-CEC7-9006-419F-9EA0DE7B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593"/>
            <a:ext cx="82042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tx1"/>
                </a:solidFill>
                <a:latin typeface="+mn-lt"/>
              </a:rPr>
              <a:t>Indian Trails Grove Site Specific Future Land Use Atlas Amendment Request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4346D9-F37D-3F18-4DE2-D70C794DF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156"/>
            <a:ext cx="10515600" cy="2228287"/>
          </a:xfrm>
        </p:spPr>
        <p:txBody>
          <a:bodyPr>
            <a:normAutofit/>
          </a:bodyPr>
          <a:lstStyle/>
          <a:p>
            <a:r>
              <a:rPr lang="en-US" dirty="0"/>
              <a:t>Decrease in Intensity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Reduction in units and associated non-residential development</a:t>
            </a:r>
          </a:p>
          <a:p>
            <a:r>
              <a:rPr lang="en-US" dirty="0"/>
              <a:t>Increase in Regional Benefits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Increase of +980 Ac. in lands designated for Agriculture/Water Resources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Increase in acres of land Publicly Dedicated – 640 Ac. PLUS 1,600 Ac.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1ED1C-7CB4-3DC5-DBBE-8EFD85A3B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9130" r="26856" b="51305"/>
          <a:stretch/>
        </p:blipFill>
        <p:spPr>
          <a:xfrm>
            <a:off x="1550509" y="3846442"/>
            <a:ext cx="8120270" cy="27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36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EACB8ACDCDF45AC6982A2A64E4270" ma:contentTypeVersion="14" ma:contentTypeDescription="Create a new document." ma:contentTypeScope="" ma:versionID="bd85492901cf6e5cb4e40f32cfc3d5be">
  <xsd:schema xmlns:xsd="http://www.w3.org/2001/XMLSchema" xmlns:xs="http://www.w3.org/2001/XMLSchema" xmlns:p="http://schemas.microsoft.com/office/2006/metadata/properties" xmlns:ns3="907240be-6d27-488c-8018-4f67fa6ed06e" xmlns:ns4="f7f52baa-9dd1-4a08-9e13-a703317fab0c" targetNamespace="http://schemas.microsoft.com/office/2006/metadata/properties" ma:root="true" ma:fieldsID="80113204ab409463567cb51330d47227" ns3:_="" ns4:_="">
    <xsd:import namespace="907240be-6d27-488c-8018-4f67fa6ed06e"/>
    <xsd:import namespace="f7f52baa-9dd1-4a08-9e13-a703317fab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7240be-6d27-488c-8018-4f67fa6ed0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52baa-9dd1-4a08-9e13-a703317fab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F71B71-7938-4D3F-8C96-C035F8483C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7240be-6d27-488c-8018-4f67fa6ed06e"/>
    <ds:schemaRef ds:uri="f7f52baa-9dd1-4a08-9e13-a703317fab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58CD94-71A2-452B-B964-AD1EB2AA4D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650759-2233-4DFA-A032-1352820FCAAE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f7f52baa-9dd1-4a08-9e13-a703317fab0c"/>
    <ds:schemaRef ds:uri="907240be-6d27-488c-8018-4f67fa6ed06e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29294</TotalTime>
  <Words>1084</Words>
  <Application>Microsoft Office PowerPoint</Application>
  <PresentationFormat>Widescreen</PresentationFormat>
  <Paragraphs>248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Franklin Gothic Medium Cond</vt:lpstr>
      <vt:lpstr>Trebuchet MS</vt:lpstr>
      <vt:lpstr>Wingdings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 Trails Grove Site Specific Future Land Use Atlas Amendment Request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Hyder West Civic PUD – Workforce Housing (WFH) Analysis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Ratterree</dc:creator>
  <cp:lastModifiedBy>Scarlet Cantley</cp:lastModifiedBy>
  <cp:revision>23</cp:revision>
  <cp:lastPrinted>2022-07-06T12:50:29Z</cp:lastPrinted>
  <dcterms:created xsi:type="dcterms:W3CDTF">2022-01-26T20:27:34Z</dcterms:created>
  <dcterms:modified xsi:type="dcterms:W3CDTF">2022-08-10T21:36:30Z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0x010100B45EACB8ACDCDF45AC6982A2A64E4270</vt:lpwstr>
  </property>
</Properties>
</file>